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2_AD32DD2A.xml" ContentType="application/vnd.ms-powerpoint.comments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comments/modernComment_104_6BB82761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67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69" r:id="rId12"/>
    <p:sldId id="271" r:id="rId13"/>
    <p:sldId id="272" r:id="rId14"/>
    <p:sldId id="276" r:id="rId15"/>
    <p:sldId id="273" r:id="rId16"/>
    <p:sldId id="274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495D4E8-84C6-D2E0-D32F-595BD1B6871E}" name="Nathan Carlson" initials="NC" userId="80dd54df7614b366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1B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619" autoAdjust="0"/>
  </p:normalViewPr>
  <p:slideViewPr>
    <p:cSldViewPr snapToGrid="0">
      <p:cViewPr>
        <p:scale>
          <a:sx n="100" d="100"/>
          <a:sy n="100" d="100"/>
        </p:scale>
        <p:origin x="999" y="1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atha\Downloads\Power%20Cycling%20with%20right%20void%20conten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/>
              <a:t>Voids Influence on Lifetime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Sheet1!$K$4</c:f>
              <c:strCache>
                <c:ptCount val="1"/>
                <c:pt idx="0">
                  <c:v>Void Content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iamond"/>
            <c:size val="6"/>
            <c:spPr>
              <a:solidFill>
                <a:schemeClr val="lt1"/>
              </a:solidFill>
              <a:ln w="15875">
                <a:solidFill>
                  <a:schemeClr val="accent2"/>
                </a:solidFill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2"/>
                </a:solidFill>
              </a:ln>
              <a:effectLst/>
            </c:spPr>
            <c:trendlineType val="linear"/>
            <c:dispRSqr val="1"/>
            <c:dispEq val="0"/>
            <c:trendlineLbl>
              <c:layout>
                <c:manualLayout>
                  <c:x val="-0.23945666301062418"/>
                  <c:y val="5.1619844958814436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900" b="0" i="0" u="none" strike="noStrike" kern="1200" baseline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1600" dirty="0"/>
                      <a:t>R² = 0.7617</a:t>
                    </a: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Sheet1!$K$5:$K$14</c:f>
              <c:numCache>
                <c:formatCode>0.0%</c:formatCode>
                <c:ptCount val="10"/>
                <c:pt idx="0">
                  <c:v>0.18382000000000001</c:v>
                </c:pt>
                <c:pt idx="1">
                  <c:v>0.21417999999999998</c:v>
                </c:pt>
                <c:pt idx="2">
                  <c:v>0.17030999999999999</c:v>
                </c:pt>
                <c:pt idx="3">
                  <c:v>0.22097999999999998</c:v>
                </c:pt>
                <c:pt idx="4">
                  <c:v>0.16009000000000001</c:v>
                </c:pt>
                <c:pt idx="5">
                  <c:v>5.2720000000000003E-2</c:v>
                </c:pt>
                <c:pt idx="6">
                  <c:v>0.1016</c:v>
                </c:pt>
                <c:pt idx="7">
                  <c:v>0.13869999999999999</c:v>
                </c:pt>
                <c:pt idx="8">
                  <c:v>8.8999999999999996E-2</c:v>
                </c:pt>
                <c:pt idx="9">
                  <c:v>0.111</c:v>
                </c:pt>
              </c:numCache>
            </c:numRef>
          </c:xVal>
          <c:yVal>
            <c:numRef>
              <c:f>Sheet1!$G$5:$G$14</c:f>
              <c:numCache>
                <c:formatCode>General</c:formatCode>
                <c:ptCount val="10"/>
                <c:pt idx="0">
                  <c:v>19398</c:v>
                </c:pt>
                <c:pt idx="1">
                  <c:v>24693</c:v>
                </c:pt>
                <c:pt idx="2">
                  <c:v>21798</c:v>
                </c:pt>
                <c:pt idx="3">
                  <c:v>23220</c:v>
                </c:pt>
                <c:pt idx="4">
                  <c:v>25977</c:v>
                </c:pt>
                <c:pt idx="5">
                  <c:v>38517</c:v>
                </c:pt>
                <c:pt idx="6">
                  <c:v>34380</c:v>
                </c:pt>
                <c:pt idx="7">
                  <c:v>34539</c:v>
                </c:pt>
                <c:pt idx="8">
                  <c:v>36480</c:v>
                </c:pt>
                <c:pt idx="9">
                  <c:v>37971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15F-488D-9895-CF159D4B05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96631520"/>
        <c:axId val="896625280"/>
      </c:scatterChart>
      <c:valAx>
        <c:axId val="8966315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Void 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6625280"/>
        <c:crosses val="autoZero"/>
        <c:crossBetween val="midCat"/>
      </c:valAx>
      <c:valAx>
        <c:axId val="896625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Cycles to Failure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6631520"/>
        <c:crosses val="autoZero"/>
        <c:crossBetween val="midCat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  <cs:defRPr sz="900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8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1600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omments/modernComment_102_AD32DD2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C196806-AFD1-4DC8-82F2-2056DAD8419E}" authorId="{9495D4E8-84C6-D2E0-D32F-595BD1B6871E}" created="2024-09-16T17:45:54.244">
    <pc:sldMkLst xmlns:pc="http://schemas.microsoft.com/office/powerpoint/2013/main/command">
      <pc:docMk/>
      <pc:sldMk cId="2905791786" sldId="258"/>
    </pc:sldMkLst>
    <p188:txBody>
      <a:bodyPr/>
      <a:lstStyle/>
      <a:p>
        <a:r>
          <a:rPr lang="en-US"/>
          <a:t>https://www.researchgate.net/figure/Isolated-power-module-a-Real-device-b-Internal-electric-scheme-and-c-Internal_fig7_308028373</a:t>
        </a:r>
      </a:p>
    </p188:txBody>
  </p188:cm>
</p188:cmLst>
</file>

<file path=ppt/comments/modernComment_104_6BB8276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46A2DA1-869C-4A9F-9761-958C9FEE7936}" authorId="{9495D4E8-84C6-D2E0-D32F-595BD1B6871E}" created="2024-09-16T17:46:05.534">
    <pc:sldMkLst xmlns:pc="http://schemas.microsoft.com/office/powerpoint/2013/main/command">
      <pc:docMk/>
      <pc:sldMk cId="1807230817" sldId="260"/>
    </pc:sldMkLst>
    <p188:txBody>
      <a:bodyPr/>
      <a:lstStyle/>
      <a:p>
        <a:r>
          <a:rPr lang="en-US"/>
          <a:t>[2]: https://www.researchgate.net/figure/Foster-a-and-Cauer-b-thermal-networks_fig1_4345650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2T23:34:20.237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2706 971 24575,'-3'-1'0,"1"0"0,0-1 0,0 1 0,-1 0 0,1 0 0,-1 1 0,1-1 0,-1 0 0,1 1 0,-1-1 0,1 1 0,-1 0 0,1 0 0,-6 1 0,1 0 0,1 1 0,-1 0 0,1 0 0,-7 3 0,7-2 0,-1 0 0,1-1 0,0 0 0,-12 2 0,16-4 0,1 0 0,0 0 0,0 0 0,0 0 0,0 0 0,-1 0 0,1-1 0,0 1 0,0 0 0,0-1 0,0 1 0,0-1 0,0 1 0,0-1 0,-1 1 0,2-1 0,-1 0 0,0 1 0,0-1 0,-1-1 0,0 0 0,1 0 0,-1 0 0,1 0 0,0 0 0,0-1 0,0 1 0,0 0 0,0-1 0,0-3 0,-1-2 0,1 0 0,1 0 0,-1-1 0,1 1 0,2-9 0,-2 11 0,1 1 0,0-1 0,1 1 0,-1-1 0,1 1 0,0-1 0,0 1 0,1 0 0,-1 0 0,1 0 0,0 1 0,1-1 0,-1 1 0,1-1 0,0 1 0,0 0 0,0 0 0,1 1 0,-1-1 0,1 1 0,0 0 0,0 0 0,0 1 0,0 0 0,0 0 0,1 0 0,-1 0 0,9-1 0,16-4 0,-8 2 0,-1 0 0,1 2 0,27-1 0,-32 3 0,-12 0 0,0 1 0,0 0 0,0 0 0,10 2 0,-13-2 0,-1 0 0,0 1 0,1-1 0,-1 1 0,0 0 0,1-1 0,-1 1 0,0 0 0,1 0 0,-1 0 0,0 0 0,0 0 0,0 0 0,0 0 0,0 0 0,0 0 0,0 0 0,-1 1 0,1-1 0,0 0 0,0 2 0,1 3 0,-1-1 0,0 0 0,0 1 0,0-1 0,0 1 0,-1-1 0,0 1 0,0-1 0,-1 1 0,1-1 0,-1 0 0,-1 1 0,-1 7 0,0-5 0,-1 1 0,1 0 0,-1-1 0,-1 0 0,1 0 0,-1-1 0,-8 10 0,11-14 0,-1-1 0,1 1 0,-1-1 0,0 0 0,0 0 0,0 0 0,0 0 0,0 0 0,0-1 0,0 1 0,-1-1 0,1 0 0,-4 1 0,1-1 0,1-1 0,-1 1 0,0-1 0,1 0 0,-1 0 0,0-1 0,-6-1 0,9 1 0,0 1 0,0 0 0,0 0 0,0 0 0,0 1 0,0-1 0,0 1 0,0 0 0,0-1 0,0 1 0,1 0 0,-5 2 0,-31 20 0,33-19 0,-73 58 0,24-17 0,49-41 0,-1-1 0,0 1 0,-10 3 0,11-5 0,1 0 0,-1 0 0,1 0 0,0 1 0,0 0 0,0-1 0,-6 6 0,-17 24 0,13-17 0,-21 21 0,30-32 0,0 0 0,0 0 0,-1 0 0,0-1 0,1 0 0,-1 0 0,0 0 0,-11 2 0,1 0 0,1 0 0,0 1 0,1 0 0,0 1 0,-16 11 0,-62 49 0,1-1 0,63-42 0,-1-2 0,-41 24 0,55-37 0,0-2 0,-1 0 0,0 0 0,0-1 0,0-2 0,-1 1 0,-19 1 0,-89 5 0,75-7 0,-85 14 0,11 0 0,115-17 0,1-1 0,1 1 0,-1 0 0,0 0 0,1 0 0,-1 1 0,1 0 0,-12 6 0,18-8 0,1 0 0,0 0 0,-1 0 0,1 1 0,0-1 0,-1 0 0,1 0 0,0 0 0,-1 1 0,1-1 0,0 0 0,0 1 0,-1-1 0,1 0 0,0 0 0,0 1 0,-1-1 0,1 0 0,0 1 0,0-1 0,0 0 0,0 1 0,0-1 0,0 0 0,0 1 0,-1-1 0,1 1 0,0-1 0,0 1 0,1-1 0,-1 1 0,1-1 0,-1 1 0,0-1 0,1 1 0,-1-1 0,1 1 0,-1-1 0,1 0 0,-1 1 0,1-1 0,-1 0 0,1 1 0,-1-1 0,2 0 0,24 6 0,34-1 0,74-4 0,62-13 0,40-1 0,-118 8 0,15-7 0,-7 0 0,-112 12 0,-1 1 0,0 0 0,0 1 0,13 3 0,-16-2 0,1-1 0,-1 0 0,0-1 0,1 0 0,0-1 0,14-1 0,-24 1 0,1 0 0,-1 0 0,0-1 0,0 1 0,1 0 0,-1-1 0,0 1 0,1-1 0,-1 0 0,0 1 0,0-1 0,0 0 0,0 0 0,0 0 0,0 1 0,0-1 0,0 0 0,0-1 0,0 1 0,0-1 0,0 1 0,-1 0 0,0 0 0,0 0 0,0 0 0,0 0 0,0 0 0,0 0 0,0 0 0,0 0 0,0 1 0,0-1 0,0 0 0,0 0 0,-1 0 0,1 0 0,0 0 0,-1 0 0,1 0 0,-1 0 0,1 1 0,-1-1 0,1 0 0,-1 0 0,0 1 0,1-1 0,-1 0 0,0 1 0,0-1 0,-1 0 0,-8-6 0,0 0 0,0 1 0,-16-7 0,-4-3 0,-336-158 0,-66 16 0,394 147 0,0 2 0,-1 2 0,0 1 0,-49 0 0,60 4 0,0-2 0,0-1 0,-46-13 0,2 0 0,17 6 0,-3-2 0,0 3 0,-104-7 0,174 20 0,1 0 0,-1 1 0,1 0 0,-1 1 0,17 7 0,70 35 0,-14-1 0,51 24 0,-121-62 0,0 1 0,0 0 0,-1 1 0,0 1 0,0 0 0,-1 1 0,0 0 0,17 21 0,-28-29 0,0-1 0,0 1 0,-1-1 0,1 1 0,-1 0 0,2 2 0,-3-4 0,0 0 0,1-1 0,-1 1 0,0 0 0,0-1 0,0 1 0,0 0 0,0-1 0,0 1 0,0 0 0,0-1 0,0 1 0,-1 0 0,1-1 0,0 1 0,0 0 0,0-1 0,-1 1 0,1 0 0,0-1 0,-1 1 0,1-1 0,-1 1 0,1-1 0,-1 1 0,1-1 0,-1 1 0,1-1 0,-1 1 0,1-1 0,-1 0 0,0 1 0,-7 3 0,0 0 0,-1 0 0,1-1 0,-1 0 0,1-1 0,-1 0 0,-18 2 0,-67-1 0,70-3 0,-159-3 0,131-1 0,-76-14 0,-229-82 0,351 98 0,0 0 0,1 0 0,0 0 0,-1-1 0,1 0 0,0 0 0,0 0 0,1 0 0,-1-1 0,1 0 0,-1 0 0,-3-6 0,6 8 0,0-1 0,1 0 0,-1 0 0,1 0 0,0 0 0,0 0 0,0 0 0,0 0 0,0 0 0,1-1 0,-1 1 0,1 0 0,0 0 0,0-1 0,0 1 0,0 0 0,1 0 0,-1-1 0,1 1 0,0 0 0,0 0 0,0 0 0,3-4 0,0-2 0,1 1 0,0 0 0,1 0 0,0 1 0,0-1 0,0 1 0,1 1 0,0-1 0,0 1 0,1 0 0,14-7 0,-3 2 0,1 1 0,0 0 0,41-11 0,2 4 0,1 3 0,1 3 0,77-4 0,-137 14 0,0 1 0,1 0 0,-1 0 0,0 1 0,8 1 0,-12-2 0,-1 0 0,1 1 0,0-1 0,-1 0 0,1 0 0,0 1 0,-1-1 0,1 1 0,-1-1 0,1 0 0,0 1 0,-1-1 0,1 1 0,-1-1 0,0 1 0,1 0 0,-1-1 0,1 2 0,-1-1 0,1 0 0,-1 0 0,0 0 0,0 0 0,0 0 0,0 0 0,0 0 0,0 0 0,-1 0 0,1 0 0,0 0 0,0 0 0,-1 0 0,1 0 0,-1 0 0,1 0 0,-1 1 0,-4 5 0,0 0 0,1-1 0,-2 1 0,1-1 0,-1 0 0,-10 8 0,-45 29 0,45-33 0,-38 23 0,-1-2 0,-2-2 0,-81 28 0,58-30 0,-2-4 0,-85 13 0,158-34 0,-1 0 0,-1 0 0,0 0 0,0-1 0,0-1 0,0 0 0,0 0 0,-14-3 0,23 3 0,0-1 0,0 1 0,0-1 0,0 0 0,0 0 0,0 0 0,0 0 0,0 0 0,0-1 0,1 1 0,-1 0 0,0-1 0,1 1 0,0-1 0,-1 0 0,1 1 0,0-1 0,0 0 0,-1 0 0,1 0 0,1 0 0,-1 0 0,0 0 0,0 0 0,1 0 0,-1 0 0,1 0 0,0-1 0,0 1 0,0 0 0,0 0 0,0 0 0,0 0 0,1-4 0,1-4 0,0 0 0,1 0 0,0-1 0,0 2 0,10-20 0,14-20 0,3 1 0,2 1 0,69-78 0,-76 97 0,1 1 0,2 2 0,0 1 0,42-28 0,-44 36 0,1 2 0,0 0 0,0 2 0,1 0 0,55-13 0,-22 13 0,0 1 0,85-2 0,122 20 0,-259-6 0,3-1 0,0 1 0,-1 0 0,1 1 0,0 0 0,0 1 0,-1 1 0,14 5 0,-23-8 0,0 1 0,0-1 0,0 0 0,0 1 0,0 0 0,0-1 0,0 1 0,-1 0 0,1 0 0,-1 0 0,1 0 0,-1 0 0,0 1 0,0-1 0,0 0 0,0 0 0,0 1 0,0-1 0,-1 1 0,1-1 0,-1 1 0,0-1 0,1 1 0,-1-1 0,0 1 0,-1-1 0,1 1 0,0-1 0,-1 1 0,-1 3 0,-1 4 0,0-1 0,0 0 0,-2 1 0,1-2 0,-1 1 0,-9 12 0,-2 1 0,-1-2 0,-37 35 0,41-43 0,-1-1 0,0-1 0,-1 0 0,1-1 0,-25 11 0,30-16 0,-1-1 0,0 0 0,0-1 0,0 0 0,-1 0 0,1-1 0,0-1 0,-1 0 0,1 0 0,0-1 0,-19-3 0,27 3 0,-1 0 0,1 0 0,0 0 0,0 0 0,0 0 0,0 0 0,1 0 0,-1-1 0,0 1 0,0-1 0,1 1 0,-1-1 0,1 0 0,-1 1 0,1-1 0,0 0 0,0 0 0,0 0 0,0 0 0,0 0 0,0 0 0,0-1 0,1 1 0,-1 0 0,0-3 0,0-4 0,0-1 0,0 1 0,1 0 0,1-18 0,3 4 0,0 0 0,1-1 0,2 1 0,0 1 0,17-35 0,63-101 0,-70 131 0,1 0 0,1 0 0,1 2 0,2 1 0,0 0 0,43-33 0,-58 52 0,1-1 0,0 2 0,0-1 0,11-4 0,-16 9 0,-1-1 0,0 0 0,0 1 0,0-1 0,1 1 0,-1 0 0,0 0 0,1 0 0,-1 0 0,3 0 0,-4 0 0,0 1 0,0-1 0,1 0 0,-1 1 0,0-1 0,0 1 0,0 0 0,0-1 0,-1 1 0,1 0 0,0-1 0,0 1 0,0 0 0,0 0 0,-1 0 0,1 0 0,0 0 0,-1 0 0,1 0 0,-1 0 0,1 1 0,1 4 0,0 0 0,-1 0 0,0 0 0,0 0 0,0 0 0,-1 0 0,0 11 0,-9 47 0,4-32 0,-3 35 0,3-1 0,3 1 0,7 83 0,-4-142 0,0-1 0,1 1 0,-1 0 0,2 0 0,-1-1 0,1 1 0,0-1 0,1 0 0,5 8 0,-7-11 0,1 0 0,0-1 0,0 1 0,0-1 0,1 0 0,-1 0 0,1 0 0,0 0 0,0 0 0,0-1 0,0 0 0,0 0 0,1 0 0,-1 0 0,1-1 0,-1 0 0,5 1 0,19 1 0,0-1 0,43-4 0,-24 1 0,-23 0 0,-13 0 0,1 0 0,0 1 0,-1 1 0,20 3 0,-28-3 0,-1-1 0,1 1 0,-1 0 0,0 0 0,1 0 0,-1 0 0,0 0 0,0 0 0,0 1 0,0-1 0,0 1 0,0 0 0,0-1 0,-1 1 0,1 0 0,0 0 0,-1 0 0,0 0 0,1 0 0,-1 0 0,0 1 0,0-1 0,0 0 0,0 1 0,-1-1 0,1 0 0,0 4 0,0 1 0,-1 1 0,1-1 0,-1 1 0,-2 12 0,-1-79 0,5 39 0,0-1 0,2 0 0,7-23 0,24-59 0,7-28 0,-41 127 0,0 0 0,0-1 0,-1 1 0,1-1 0,-1 1 0,0-1 0,-1-4 0,1 8 0,0-1 0,-1 1 0,1-1 0,-1 0 0,0 1 0,1-1 0,-1 1 0,0-1 0,0 1 0,0-1 0,0 1 0,0 0 0,0 0 0,-1-1 0,1 1 0,0 0 0,-1 0 0,1 0 0,0 0 0,-4-1 0,-11-4 0,0 1 0,-1 0 0,0 2 0,0-1 0,-23 0 0,12 1 0,-294-13 0,295 16 0,24 0 0,0 0 0,0 0 0,0 0 0,0-1 0,0 1 0,0-1 0,0 0 0,-1 0 0,2 0 0,-7-2 0,8 1 0,-1 1 0,0-1 0,0 0 0,1 1 0,-1-1 0,1 0 0,-1 0 0,1 0 0,0 0 0,0 0 0,-1-1 0,2 1 0,-1 0 0,0 0 0,0-4 0,-3-12 0,1 0 0,0 0 0,2-1 0,1-32 0,11-75 0,-10 122 0,4-44 0,9-57 0,-11 87 0,1 0 0,1 0 0,11-26 0,-16 43 0,14-25 0,-13 25 0,0 0 0,-1 0 0,1 0 0,0 0 0,0 1 0,-1-1 0,1 0 0,0 0 0,0 1 0,0-1 0,0 0 0,0 1 0,0-1 0,0 1 0,0 0 0,0-1 0,0 1 0,0 0 0,0-1 0,0 1 0,2 0 0,-1 0 0,-1 1 0,0-1 0,0 1 0,0-1 0,0 1 0,0-1 0,0 1 0,0 0 0,0-1 0,0 1 0,0 0 0,0 0 0,0 0 0,0-1 0,-1 1 0,1 0 0,0 0 0,-1 1 0,1-1 0,-1 0 0,1 0 0,-1 0 0,1 0 0,-1 0 0,1 2 0,5 33 0,-5-31 0,0 17 0,0-1 0,-2 1 0,0 0 0,-4 23 0,-3-4 0,-14 45 0,9-46 0,-1-1 0,-2-1 0,-2-1 0,-1 0 0,-2-1 0,-1-1 0,-2-1 0,-45 49 0,68-82 0,0 0 0,0 0 0,0 0 0,0-1 0,0 1 0,0 0 0,0 0 0,0-1 0,0 1 0,0-1 0,0 1 0,0-1 0,-1 1 0,1-1 0,0 0 0,0 0 0,0 1 0,-1-1 0,1 0 0,0 0 0,0 0 0,-1 0 0,1-1 0,-2 1 0,-1-2 0,0 1 0,0-1 0,0 0 0,0 0 0,-6-5 0,-2 0 0,-61-35 0,-27-15 0,-131-98 0,219 146 0,5 4 0,0-1 0,0 0 0,0 0 0,0 0 0,1-1 0,0 1 0,1-2 0,-1 1 0,-3-8 0,8 12 0,0 0 0,0 0 0,0 0 0,1 1 0,-1-1 0,1 0 0,0 0 0,0 0 0,0 0 0,0 0 0,1-4 0,10-33 0,-3 15 0,-3-6-250,-1 0-1,-2 0 1,-2-51 0,0 73-114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2T23:34:38.59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858 1114 24575,'13'-10'0,"-11"9"0,0-1 0,0 1 0,-1 0 0,1-1 0,0 1 0,-1-1 0,1 0 0,-1 1 0,2-4 0,-1 2 0,-1 0 0,1-1 0,-1 1 0,0 0 0,0-1 0,0 0 0,0 1 0,-1-1 0,1 1 0,-1-1 0,0 0 0,0 1 0,-1-1 0,1 0 0,-1 1 0,1-1 0,-1 1 0,0-1 0,-3-5 0,-2-4 0,-1-1 0,0 2 0,-14-19 0,11 17 0,-23-34 0,-50-79 0,74 111 0,1-1 0,1 0 0,0 0 0,2 0 0,0 0 0,-4-25 0,5 10 0,-2 0 0,-1 1 0,-18-49 0,-4-2 0,18 48 0,-2 0 0,-1 1 0,-35-60 0,43 84 0,-12-18 0,17 26 0,1 0 0,-1 0 0,1 0 0,0 0 0,-1 0 0,1 0 0,0 0 0,-1 0 0,1 0 0,0 0 0,0 0 0,0 0 0,0 0 0,0 0 0,0 0 0,0 0 0,1 0 0,-1 0 0,0 0 0,1 0 0,-1 0 0,0 0 0,1 0 0,0-2 0,0 3 0,0-1 0,0 0 0,0 1 0,0-1 0,0 0 0,0 1 0,0-1 0,0 1 0,0 0 0,0-1 0,0 1 0,0 0 0,0 0 0,0 0 0,0-1 0,0 1 0,0 0 0,1 0 0,-1 1 0,0-1 0,0 0 0,0 0 0,0 0 0,0 1 0,0-1 0,0 1 0,0-1 0,1 1 0,2 1 0,-1 0 0,1 0 0,-1 0 0,1 0 0,-1 1 0,5 4 0,-5-4 0,0 1 0,-1-1 0,1 1 0,-1 0 0,0 0 0,0 0 0,0 0 0,0 0 0,-1 1 0,1-1 0,0 7 0,0 3 0,-1 1 0,0 18 0,-1-22 0,0 0 0,1 0 0,0 0 0,5 22 0,-1-12 0,-4-17 0,-1 0 0,1-1 0,0 1 0,0 0 0,0 0 0,1-1 0,0 1 0,1 3 0,-2-7 0,-1 0 0,0 0 0,1 0 0,-1 0 0,1 0 0,-1 0 0,0 0 0,1 0 0,-1 0 0,1 0 0,-1 0 0,0 0 0,1 0 0,-1-1 0,0 1 0,1 0 0,-1 0 0,1 0 0,-1-1 0,0 1 0,1 0 0,-1 0 0,0-1 0,0 1 0,1 0 0,-1 0 0,0-1 0,0 1 0,1 0 0,-1-1 0,0 1 0,0 0 0,0-1 0,0 1 0,1-1 0,7-13 0,-2 0 0,-1 0 0,0-1 0,-1 1 0,0-1 0,-2 0 0,1 0 0,-2-1 0,0 1 0,-1 0 0,-1 0 0,0 0 0,-5-24 0,2-9 0,4 36 0,-1 0 0,-1 0 0,-3-15 0,1 15 0,2 17 0,5 22 0,0-11 0,1 12 0,1 0 0,17 49 0,4-13 0,-16-42 0,7 28 0,-10-30 0,17 38 0,-14-42 0,0-1 0,0 0 0,24 26 0,-32-40 0,0 1 0,-1 0 0,1 0 0,-1 0 0,0 0 0,0 0 0,1 0 0,-1 0 0,-1 1 0,1-1 0,0 0 0,-1 1 0,1-1 0,-1 0 0,1 1 0,-1-1 0,0 1 0,0-1 0,0 0 0,-1 1 0,1-1 0,-1 4 0,-1-1 0,0 0 0,-1 1 0,0-1 0,1 0 0,-2 0 0,1 0 0,0-1 0,-7 6 0,-35 47 0,2 2 0,-47 86 0,82-130 0,0 0 0,2 1 0,-1 0 0,2 0 0,0 0 0,1 1 0,-2 17 0,1 14 0,1 55 0,4-60 0,-1-27 0,0 0 0,0-1 0,-2 1 0,0-1 0,0 1 0,-2-1 0,0 0 0,0 0 0,-2-1 0,0 0 0,0 0 0,-1-1 0,-11 14 0,8-12 0,6-9 0,0 1 0,0-1 0,-1 0 0,-11 11 0,16-17 0,1 1 0,-1-1 0,1 0 0,-1 1 0,0-1 0,1 0 0,-1 1 0,1-1 0,-1 0 0,0 0 0,1 1 0,-1-1 0,0 0 0,1 0 0,-1 0 0,0 0 0,1 0 0,-1 0 0,0 0 0,0 0 0,1 0 0,-1 0 0,0-1 0,1 1 0,-1 0 0,1 0 0,-1 0 0,0-1 0,1 1 0,-1 0 0,1-1 0,-1 1 0,0-1 0,1 1 0,-1-1 0,1 1 0,0-1 0,-1 1 0,1-1 0,-1 1 0,1-1 0,0 0 0,-1 1 0,1-1 0,0-1 0,-2-2 0,1 0 0,-1-1 0,1 1 0,0 0 0,0-10 0,1-101 0,1 77 0,-1 0 0,-11-76 0,-7 32 0,-6-31 0,20 92 0,2-1 0,1 1 0,1-30 0,5 2 0,-2 28 0,-1 1 0,-1-1 0,-1 1 0,-4-36 0,-24-53 0,19 79 0,7 24 0,1 0 0,-1 0 0,1 1 0,1-1 0,-1 0 0,1 0 0,0 0 0,1 0 0,-1 0 0,3-7 0,-3 13 0,0 0 0,0 0 0,0 0 0,0 0 0,0 0 0,0 0 0,0 1 0,0-1 0,0 0 0,0 0 0,0 0 0,0 0 0,0 0 0,0 0 0,0 0 0,1 0 0,-1 0 0,0 0 0,0 0 0,0 0 0,0 0 0,0 0 0,0 0 0,0 0 0,0 1 0,0-1 0,1 0 0,-1 0 0,0 0 0,0 0 0,0 0 0,0 0 0,0 0 0,0-1 0,0 1 0,0 0 0,1 0 0,-1 0 0,0 0 0,0 0 0,0 0 0,0 0 0,0 0 0,0 0 0,0 0 0,0 0 0,0 0 0,0 0 0,1 0 0,-1 0 0,0 0 0,0 0 0,0-1 0,0 1 0,0 0 0,0 0 0,0 0 0,0 0 0,0 0 0,0 0 0,0 0 0,0 0 0,0-1 0,4 12 0,-4-11 0,12 50 0,-1 0 0,-3 1 0,-2 0 0,0 82 0,-17 69 0,0 31 0,2-29 0,-1 90 0,14 1081 0,-5-1282 0,-20 144 0,18-225 0,1-21 0,1-23 0,6-260 0,0 237 0,2 0 0,2 1 0,21-68 0,26-35 0,4-14 0,-49 134 0,-2-1 0,7-64 0,-9-25 0,7-65 0,-13 185 0,7-63 0,-7 64 0,-1 0 0,0-1 0,-1 1 0,1 0 0,-1 0 0,0 0 0,-1 0 0,0 1 0,-2-7 0,4 11 0,0 1 0,-1-1 0,1 0 0,0 1 0,-1-1 0,1 1 0,-1-1 0,1 1 0,-1-1 0,1 0 0,-1 1 0,1 0 0,-1-1 0,1 1 0,-1-1 0,0 1 0,1 0 0,-1-1 0,1 1 0,-1 0 0,0 0 0,0-1 0,1 1 0,-1 0 0,0 0 0,1 0 0,-1 0 0,0 0 0,0 0 0,1 0 0,-1 0 0,0 0 0,1 0 0,-1 1 0,0-1 0,1 0 0,-1 0 0,0 1 0,1-1 0,-1 0 0,0 1 0,1-1 0,-1 1 0,1-1 0,-2 1 0,-2 3 0,0-1 0,0 1 0,1 0 0,-6 8 0,-21 31 0,-36 70 0,-15 54 0,36-72 0,31-64 0,1 0 0,2 1 0,1 0 0,1 0 0,-4 36 0,-3 82 0,15-125 0,2 0 0,0-1 0,2 1 0,5 27 0,4-6 0,2 1 0,1-2 0,3 0 0,33 61 0,-13-35 0,-16-28 0,50 73 0,-61-101 0,2 3 0,1-1 0,0 0 0,25 22 0,-26-28 0,76 56 0,-79-61 0,0 0 0,1 0 0,0-1 0,0 0 0,0-1 0,1-1 0,13 3 0,3-1 0,1-2 0,0-1 0,-1-1 0,33-4 0,-48 0 0,1 0 0,-1-1 0,0 0 0,-1-1 0,1 0 0,19-12 0,-13 7 0,34-13 0,-32 17 0,31-4 0,-32 7 0,0-1 0,30-10 0,-44 12 0,-1 0 0,0-1 0,0 1 0,0-1 0,-1 0 0,1 0 0,-1-1 0,1 1 0,-1-1 0,0 0 0,0 0 0,-1 0 0,6-9 0,-8 11 0,0 1 0,-1 0 0,1-1 0,-1 1 0,1 0 0,-1-1 0,0 1 0,0-1 0,1 1 0,-1-1 0,0 1 0,0 0 0,-1-1 0,1 1 0,0-1 0,0 1 0,-1-1 0,1 1 0,0 0 0,-1-1 0,0 1 0,1 0 0,-1-1 0,0 1 0,0 0 0,1 0 0,-1 0 0,0 0 0,0 0 0,0 0 0,-2-1 0,-3-3 0,0 0 0,0 0 0,0 1 0,-11-5 0,-21-10 0,-2 2 0,0 2 0,-67-17 0,-129-14 0,231 46 0,-214-28 0,-46-8 0,222 31 0,0 1 0,0 2 0,-44 3 0,17 0 0,68-1 0,0 0 0,0 0 0,1 0 0,-1 0 0,0 1 0,0-1 0,1 0 0,-4 2 0,7 2 0,12 2 0,50 15 0,120 23 0,74-7 0,-1-19 0,-197-18 0,-1-3 0,78-13 0,-30-9 0,-30 7 0,39-14 0,-76 19 0,0 3 0,48-7 0,-88 17 0,6-1 0,0 1 0,-1-1 0,1-1 0,9-2 0,-15 4 0,1-1 0,0 1 0,0-1 0,0 1 0,0 0 0,0-1 0,-1 1 0,1-1 0,0 0 0,-1 1 0,1-1 0,0 0 0,-1 1 0,1-1 0,0 0 0,-1 0 0,1 1 0,-1-1 0,0 0 0,1 0 0,-1 0 0,0 0 0,1 0 0,-1 0 0,0 0 0,0 1 0,0-1 0,0 0 0,0 0 0,0 0 0,0 0 0,0 0 0,0 0 0,0 0 0,0 0 0,-1-1 0,-1-2 0,0-1 0,0 1 0,-1 0 0,1 0 0,-1 0 0,0 0 0,0 1 0,-4-5 0,-32-26 0,19 17 0,-23-22 0,-2 3 0,-59-38 0,1 14 0,-124-51 0,211 104 0,0-1 0,1-1 0,-18-12 0,27 17 0,0-1 0,0 0 0,1 0 0,0-1 0,0 1 0,0-1 0,1 0 0,0 0 0,0 0 0,-4-9 0,7 13 0,0 0 0,0-1 0,1 1 0,-1 0 0,0 0 0,1-1 0,0 1 0,-1 0 0,1-1 0,0 1 0,0-1 0,0 1 0,1 0 0,-1-1 0,1 1 0,-1 0 0,1-1 0,0 1 0,-1 0 0,1 0 0,0 0 0,1 0 0,-1 0 0,0 0 0,0 0 0,1 0 0,0 0 0,-1 0 0,1 1 0,0-1 0,2-2 0,3 1 0,-1-1 0,0 0 0,1 1 0,0 1 0,-1-1 0,1 1 0,0 0 0,0 0 0,10 0 0,2 0 0,0 1 0,0 0 0,0 2 0,0 0 0,0 1 0,18 5 0,-7 1 0,-1 1 0,0 1 0,28 14 0,36 25 0,92 64 0,-47-27 0,128 91 0,-222-146 0,70 39 0,-74-50 0,58 20 0,-74-32 0,0-2 0,0 0 0,49 5 0,-71-11 0,1 0 0,-1 0 0,1 0 0,0 0 0,-1 0 0,1 0 0,-1-1 0,1 1 0,-1-1 0,1 0 0,-1 0 0,1 0 0,-1 0 0,0 0 0,0 0 0,1-1 0,2-2 0,-4 3 0,0-1 0,0 1 0,0-1 0,0 1 0,-1-1 0,1 0 0,0 1 0,-1-1 0,1 0 0,-1 0 0,0 1 0,1-1 0,-1 0 0,0 0 0,0 1 0,0-1 0,-1 0 0,1 0 0,0 0 0,-1 1 0,1-1 0,-1 0 0,1 1 0,-1-1 0,0 0 0,-1-1 0,-3-7 0,-1 0 0,-1 0 0,0 1 0,0 0 0,-16-15 0,12 12 0,-119-117 0,-36-39 0,122 120 0,-99-82 0,-112-70 0,121 90 0,66 51 0,-101-66 0,166 123 0,-57-35 0,-101-83 0,143 103 0,-1-2 0,2 1 0,-19-28 0,27 32 0,0-1 0,0 0 0,1 0 0,1-1 0,-9-30 0,16 43 0,-1 0 0,0 1 0,1-1 0,-1 0 0,1 0 0,0 0 0,0 0 0,0 0 0,0 0 0,0 0 0,1 0 0,0-3 0,0 4 0,0-1 0,1 1 0,-1 0 0,0 0 0,1 0 0,-1 0 0,1 1 0,-1-1 0,1 0 0,0 1 0,0-1 0,0 1 0,0-1 0,0 1 0,3-1 0,4-3 0,0 1 0,0 1 0,0 0 0,1 0 0,-1 1 0,18-2 0,60 1 0,-82 3 0,0 1 0,0-1 0,0 1 0,0 0 0,-1 0 0,1 0 0,0 1 0,-1-1 0,1 1 0,7 5 0,-5-3 0,-1 1 0,0 0 0,-1 1 0,1-1 0,8 12 0,9 13 0,-1 1 0,-2 0 0,-1 2 0,-1 0 0,-2 1 0,15 48 0,1-7 0,-2-4 0,-19-34 0,-9-26 0,1-1 0,0 0 0,1 1 0,0-2 0,11 19 0,-2-10 0,1 0 0,0-2 0,2 1 0,32 26 0,-13-17 0,59 34 0,-84-53 0,1-1 0,0-1 0,1 0 0,-1 0 0,1-1 0,0-1 0,24 4 0,-36-6 0,1-1 0,-1 0 0,0 0 0,0 0 0,1 0 0,-1 0 0,0 0 0,1 0 0,-1 0 0,0 0 0,0 0 0,1 0 0,-1 0 0,0 0 0,1 0 0,-1 0 0,0 0 0,0 0 0,1-1 0,-1 1 0,0 0 0,0 0 0,1 0 0,-1 0 0,0-1 0,0 1 0,1 0 0,-1 0 0,0 0 0,0-1 0,0 1 0,0 0 0,1 0 0,-1-1 0,0 1 0,-6-10 0,-15-7 0,-2 2 0,5 4 0,1 0 0,1-1 0,-22-21 0,-116-123 0,132 130 0,2-1 0,0-1 0,-29-58 0,4-12 0,29 59 0,-24-41 0,36 71 0,0 1 0,-6-18 0,8 19 0,0 0 0,-1 0 0,0 0 0,0 1 0,-1-1 0,-4-6 0,3 8 0,1-1 0,0 1 0,1-1 0,-1 0 0,-2-8 0,5 13 0,1 0 0,-1-1 0,1 1 0,0 0 0,0-1 0,-1 1 0,1-1 0,0 1 0,0 0 0,0-1 0,0 1 0,1-1 0,-1 1 0,0 0 0,0-1 0,1 1 0,-1 0 0,1-1 0,0 1 0,-1 0 0,1 0 0,0-1 0,-1 1 0,1 0 0,0 0 0,0 0 0,0 0 0,0 0 0,0 0 0,0 0 0,2-1 0,2 0 0,-1 0 0,1 0 0,0 0 0,-1 1 0,11-2 0,16-6 0,-30 9 0,1-1 0,-1 0 0,1 1 0,-1-1 0,0 0 0,1 0 0,-1 0 0,0 0 0,0 0 0,1 0 0,-1-1 0,0 1 0,0 0 0,1-3 0,-1 3 0,-1 0 0,0 0 0,0 0 0,0 0 0,0 0 0,1 0 0,-1 0 0,0 0 0,-1 0 0,1 0 0,0 1 0,0-1 0,0 0 0,0 0 0,-1 0 0,1 0 0,0 0 0,-1 0 0,1 0 0,-1 1 0,1-1 0,-1 0 0,0 0 0,1 1 0,-1-1 0,0 0 0,0 0 0,-25-19 0,15 13 0,-141-118 0,145 120 0,1-1 0,0 0 0,1 0 0,0-1 0,0 0 0,-6-9 0,-20-48 0,13 25 0,14 29 0,0 0 0,0-1 0,1 1 0,0-1 0,1 1 0,0-1 0,1 0 0,0-22 0,3 1 0,10-56 0,-12 87 0,2-6 0,-1-1 0,0 1 0,-1 0 0,0-1 0,0 1 0,-1 0 0,1 0 0,-2-1 0,1 1 0,-1 0 0,0 0 0,0 0 0,-1 0 0,0 1 0,0-1 0,-1 1 0,0-1 0,-5-6 0,1 3 0,1 1 0,1-2 0,-10-18 0,14 26 0,1 0 0,0 1 0,0-1 0,0 0 0,0 0 0,0 0 0,1 0 0,-1 0 0,1 0 0,0 0 0,0 0 0,0 0 0,0 0 0,1 0 0,-1 0 0,1 0 0,-1 0 0,1 0 0,0 0 0,2-4 0,6-7 0,-6 9 0,0-1 0,0 1 0,1 0 0,-1 0 0,1 0 0,0 0 0,1 1 0,-1 0 0,9-6 0,-3 4 0,0 0 0,0-1 0,-1 1 0,0-2 0,9-9 0,-14 14 0,-1-1 0,-1 1 0,1-1 0,0 0 0,-1 0 0,0-1 0,0 1 0,0 0 0,-1-1 0,1 1 0,-1-1 0,0 1 0,0-1 0,-1 0 0,1-8 0,-2 7 0,1 1 0,-1-1 0,0 0 0,0 1 0,0-1 0,-1 1 0,0-1 0,0 1 0,0 0 0,-1 0 0,-3-6 0,-4-2 0,0 0 0,-18-18 0,10 12 0,1-4 0,15 19 0,-1 1 0,1-1 0,-1 1 0,1-1 0,-1 1 0,0 0 0,0 0 0,-6-4 0,9 7 0,-1 0 0,0-1 0,1 1 0,-1 0 0,0-1 0,0 1 0,1 0 0,-1 0 0,0 0 0,0 0 0,1 0 0,-1 0 0,0 0 0,0 0 0,1 0 0,-1 0 0,0 0 0,0 1 0,1-1 0,-1 0 0,0 0 0,1 1 0,-1-1 0,0 0 0,1 1 0,-1-1 0,0 1 0,1-1 0,-1 1 0,1-1 0,-1 1 0,1-1 0,-1 1 0,0 1 0,-1 1 0,-1 1 0,1 0 0,0 0 0,-2 6 0,0 4 0,0 0 0,1 0 0,0 0 0,-1 29 0,4 60 0,2-57 0,-4-13 0,0 1 0,-3 0 0,-11 44 0,12-57 0,-3 20 0,-1 71 0,4-43 0,0-21 0,0-5 0,2 74 0,6-68 0,3 0 0,1-1 0,21 63 0,-10-61 0,-14-39 0,0 0 0,-1 1 0,0-1 0,-1 1 0,0 0 0,-1 0 0,1 15 0,-3-11 0,0-1 0,1 1 0,1-1 0,4 17 0,-6-31 0,0 0 0,1-1 0,-1 1 0,0 0 0,0-1 0,0 1 0,0 0 0,0 0 0,0-1 0,0 1 0,0 0 0,0-1 0,0 1 0,0 0 0,0-1 0,-1 1 0,1 0 0,0-1 0,-1 1 0,1 0 0,0-1 0,-1 1 0,1-1 0,0 1 0,-1-1 0,1 1 0,-1-1 0,1 1 0,-1-1 0,-1 1 0,-2 4 0,4-5 0,-1 1 0,1-1 0,0 1 0,0-1 0,0 0 0,0 1 0,0-1 0,0 1 0,0-1 0,0 1 0,0-1 0,0 1 0,0-1 0,0 1 0,0-1 0,0 1 0,0-1 0,0 1 0,1-1 0,-1 0 0,0 1 0,0-1 0,0 1 0,1-1 0,-1 0 0,1 1 0,10 13 0,-9-11 0,24 26 0,35 32 0,-22-24 0,-18-17 0,31 20 0,13 12 0,-57-44 0,0 0 0,0 0 0,-1 1 0,0 0 0,7 13 0,24 55 0,-22-43 0,20 32 0,1-13 0,-20-29 0,23 39 0,-34-49 0,-1 0 0,0 0 0,-1 1 0,0 0 0,-1-1 0,-1 1 0,0 1 0,-1-1 0,-1 24 0,-3-19 0,-6 28 0,6-36 0,0 0 0,1 1 0,0 0 0,1-1 0,1 1 0,1 15 0,0-14-120,2 1-191,-2 0 0,0 0-1,-1 18 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gif>
</file>

<file path=ppt/media/image5.png>
</file>

<file path=ppt/media/image6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F0E399-674C-4578-8E49-300B35424D4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7B10C-67DB-480F-AD56-CC67934C3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381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A7B10C-67DB-480F-AD56-CC67934C34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5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A7B10C-67DB-480F-AD56-CC67934C34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9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A7B10C-67DB-480F-AD56-CC67934C34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64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31DF3-7609-819A-49A6-43FDF6545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F3EE2C-5609-ADEC-F56C-012CF3F0A2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84E048-78F2-9DDE-5CF3-A43431616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3C43D-2BEA-819D-FFE5-50257A52F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1F45D-7956-2A98-1334-F19E2D32B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21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35861-5CFB-9A9B-18C6-0D7A9DF1C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56903A-46CD-231C-5217-B190C2A171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29DC8-EB0D-AF2F-8330-8084ED204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FA878-812F-4770-7483-94525F2D2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E8C82-93AC-F416-422C-727D84245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107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E88731-63E9-A3DA-3572-09CE2DD00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6961CD-489E-9D0E-44EB-62DE25705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2AA6F-9B20-E611-8A6C-014CD3A3C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59C89-8865-CB6F-698F-AF8DB255E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074A2-ED6D-477A-E554-A835C73D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42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B624A-DCF1-6727-4380-E2A8377DB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45A19-29B2-2ABE-8B15-486289FA3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E59E5-51B0-994E-8E3F-A75C9479F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34F38-11A7-D5A7-9F8A-FAE3E65BF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670DC-70E3-E04A-A9E1-34B254D69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83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6987D-6D15-B634-46C6-5F91F843C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A20154-BA24-B9B7-7901-DB9B2F930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94158-55F4-D064-E85B-701CB0929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2D9B6-DBBC-AC3E-39FA-9DBB209AF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FBB5E-A191-69B3-246C-9D1921E0C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55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4AF1-E05F-D85B-DF02-729CBDD00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C404-FE30-F5F4-E5CE-5AE87ED23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BB8A2-506C-177F-3A0C-126EBE33B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F377F-7687-23D6-E755-69E93B52F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25835-D130-8D0F-38DD-AE4E5B3DE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42597-966B-030B-A196-E3E8C520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2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15723-8F36-CB22-4C11-51FD2E348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FD8FC-E1C0-06AD-060D-6A9C1956E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C9C8B-5677-1909-0C01-44EAAF0BB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1EECEE-8D3B-9566-DAD4-EEA2528C90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2A410B-2BA6-3C23-837C-714FFF3153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D39D18-A328-72EC-FCD0-FB9015F94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EFA3C9-88D8-3CFA-1D70-6777DDBBD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485BA5-2F0D-5F16-E351-DF7B14AA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4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36EA4-40A7-B53F-FF0D-51BC51BA3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8C4B51-B77D-96D4-A94A-8219DF85F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F8B43-032F-E968-1D3F-0EE1CB19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506F37-4BFA-1DF2-1900-750E4FF7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051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4B632B-126A-5BFE-A752-8C57CF60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A592AE-F38E-D927-A455-8F1BA68DC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F0B90-7671-0392-0A23-C5BFADA4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750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23641-04F6-266E-9ED9-8CA005B7D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A90A2-01FD-27BC-F0FB-359C53975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CE481D-2577-31E8-C057-E903201341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1A54FA-261B-2984-57BD-D1F3EC47D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D3CCA-A72D-2A3B-8FE8-2DD5421F5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7C1A2-091B-A309-DBAA-D47A114D4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02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BA555-1A5D-0552-50BC-A8ADF1521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43B6F1-BA9B-2415-771B-E050C37353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AE12F7-16BA-C088-E4ED-F8365A36A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BE524-896A-B854-0786-EAED41D6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EB428-98AC-9575-E012-20DCBAAA7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9CD60D-9F12-9B87-E85D-240589AC5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26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7C02A7-6B5C-560B-782C-CFB304EF3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B2849-7770-B7B2-58AB-BBA843F1C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3CF4E-75B3-A27C-5BC2-EC22F72185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702AB5-F7A8-4BFA-A672-CA6713DD3C6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AEEA1-6B4C-A385-6BF8-2FBEEBAA3A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53814-5EED-CE24-D805-CC480D48A2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9FF458-CB74-46F9-8DF2-3286CF3B3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388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16/0038-1101(88)90099-8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customXml" Target="../ink/ink2.xml"/><Relationship Id="rId2" Type="http://schemas.microsoft.com/office/2018/10/relationships/comments" Target="../comments/modernComment_102_AD32DD2A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customXml" Target="../ink/ink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4_6BB8276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B8F4EA4-BD26-B631-75C1-0B2E2A118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882" y="5580613"/>
            <a:ext cx="5602236" cy="8519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1F9DE47-E070-3A9E-7762-EF6665485405}"/>
              </a:ext>
            </a:extLst>
          </p:cNvPr>
          <p:cNvSpPr/>
          <p:nvPr/>
        </p:nvSpPr>
        <p:spPr>
          <a:xfrm>
            <a:off x="0" y="0"/>
            <a:ext cx="12192000" cy="4638675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red and white logo&#10;&#10;Description automatically generated">
            <a:extLst>
              <a:ext uri="{FF2B5EF4-FFF2-40B4-BE49-F238E27FC236}">
                <a16:creationId xmlns:a16="http://schemas.microsoft.com/office/drawing/2014/main" id="{8BD0211C-A5BC-990F-EB40-D262FFC7EE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013" y="4189370"/>
            <a:ext cx="967969" cy="9679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212711-5C28-560D-4AF4-CE3387F1F991}"/>
              </a:ext>
            </a:extLst>
          </p:cNvPr>
          <p:cNvSpPr txBox="1"/>
          <p:nvPr/>
        </p:nvSpPr>
        <p:spPr>
          <a:xfrm>
            <a:off x="2185598" y="1285162"/>
            <a:ext cx="7820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Baskerville Old Face" panose="020F0502020204030204" pitchFamily="18" charset="0"/>
                <a:cs typeface="Times New Roman" panose="02020603050405020304" pitchFamily="18" charset="0"/>
              </a:rPr>
              <a:t>Impact of Solder Voids on Power Module Thermal Resistance Using Transient System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084F69-5D1E-8045-DCD6-B0B6285AFD01}"/>
              </a:ext>
            </a:extLst>
          </p:cNvPr>
          <p:cNvSpPr txBox="1"/>
          <p:nvPr/>
        </p:nvSpPr>
        <p:spPr>
          <a:xfrm>
            <a:off x="883701" y="2949533"/>
            <a:ext cx="44413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Nathan Carlson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Dept. of Electrical and Computer Engineering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University of Alabama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ncarlson@crimson.ua.edu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BC3B74-C094-75EB-4BF8-1FB10F380E6E}"/>
              </a:ext>
            </a:extLst>
          </p:cNvPr>
          <p:cNvSpPr txBox="1"/>
          <p:nvPr/>
        </p:nvSpPr>
        <p:spPr>
          <a:xfrm>
            <a:off x="6676432" y="2946379"/>
            <a:ext cx="44413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Dr. Nicholas Baker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Dept. of Electrical and Computer Engineering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University of Alabama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nbaker2@crimson.ua.edu</a:t>
            </a:r>
          </a:p>
        </p:txBody>
      </p:sp>
    </p:spTree>
    <p:extLst>
      <p:ext uri="{BB962C8B-B14F-4D97-AF65-F5344CB8AC3E}">
        <p14:creationId xmlns:p14="http://schemas.microsoft.com/office/powerpoint/2010/main" val="2016954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1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Results: First Tau Peak Distribution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81EAA6-5482-14AD-8439-608EBFD55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155" y="1977788"/>
            <a:ext cx="4417217" cy="34584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7A4000-2CB0-1C12-A22C-6EE47001C063}"/>
              </a:ext>
            </a:extLst>
          </p:cNvPr>
          <p:cNvSpPr txBox="1"/>
          <p:nvPr/>
        </p:nvSpPr>
        <p:spPr>
          <a:xfrm>
            <a:off x="186463" y="1331457"/>
            <a:ext cx="5469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Where does the first peak occur most often?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F6ACBE-A646-CDD6-ECC7-C98B98E58815}"/>
              </a:ext>
            </a:extLst>
          </p:cNvPr>
          <p:cNvSpPr txBox="1"/>
          <p:nvPr/>
        </p:nvSpPr>
        <p:spPr>
          <a:xfrm>
            <a:off x="6257930" y="1331457"/>
            <a:ext cx="5469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Does the time of the first peak have a correlation with the void percentage?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AC65C8B-8610-6520-A5C0-3CBCFB0C4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598" y="2069114"/>
            <a:ext cx="4928274" cy="32757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46353CF-D4D4-70B4-8693-A56D8571A337}"/>
              </a:ext>
            </a:extLst>
          </p:cNvPr>
          <p:cNvSpPr txBox="1"/>
          <p:nvPr/>
        </p:nvSpPr>
        <p:spPr>
          <a:xfrm>
            <a:off x="1264388" y="5513160"/>
            <a:ext cx="3142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9. Histogram of all first tau peak times, scaled by how prominent the peak is.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523C13-8DE9-6E78-DD19-47C6D8D01CB5}"/>
              </a:ext>
            </a:extLst>
          </p:cNvPr>
          <p:cNvSpPr txBox="1"/>
          <p:nvPr/>
        </p:nvSpPr>
        <p:spPr>
          <a:xfrm>
            <a:off x="7421361" y="5513159"/>
            <a:ext cx="3142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10. Linear correlation of the time of the tau peak to the void percentage</a:t>
            </a:r>
          </a:p>
        </p:txBody>
      </p:sp>
    </p:spTree>
    <p:extLst>
      <p:ext uri="{BB962C8B-B14F-4D97-AF65-F5344CB8AC3E}">
        <p14:creationId xmlns:p14="http://schemas.microsoft.com/office/powerpoint/2010/main" val="2984826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1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Results: </a:t>
            </a:r>
            <a:r>
              <a:rPr lang="en-US" sz="2200" b="1" dirty="0" err="1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Zth</a:t>
            </a:r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(t) for t = 1.5 </a:t>
            </a:r>
            <a:r>
              <a:rPr lang="en-US" sz="2200" b="1" dirty="0" err="1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ms</a:t>
            </a:r>
            <a:endParaRPr lang="en-US" sz="2200" b="1" dirty="0">
              <a:solidFill>
                <a:schemeClr val="bg1"/>
              </a:solidFill>
              <a:latin typeface="Helvetica" panose="020B0604020202020204" pitchFamily="34" charset="0"/>
              <a:ea typeface="Cambria" panose="02040503050406030204" pitchFamily="18" charset="0"/>
              <a:cs typeface="Helvetica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E3B8C2-9E0C-CE63-7C1D-10671E406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395" y="1495232"/>
            <a:ext cx="5136435" cy="38675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8141B4-7E8B-342E-EDBC-0E15FBD8C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172" y="1495232"/>
            <a:ext cx="5093193" cy="38675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FED9F5A-50A3-C7DC-DE85-19229CBEE821}"/>
                  </a:ext>
                </a:extLst>
              </p:cNvPr>
              <p:cNvSpPr txBox="1"/>
              <p:nvPr/>
            </p:nvSpPr>
            <p:spPr>
              <a:xfrm>
                <a:off x="761395" y="1125900"/>
                <a:ext cx="54694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Model fit (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𝜶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𝟏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.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𝟓𝟏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, 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𝜷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𝟎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.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𝟏𝟑𝟖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, </m:t>
                    </m:r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" panose="020B0604020202020204" pitchFamily="34" charset="0"/>
                          </a:rPr>
                          <m:t>𝑹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" panose="020B0604020202020204" pitchFamily="34" charset="0"/>
                          </a:rPr>
                          <m:t>𝒐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𝟎</m:t>
                    </m:r>
                  </m:oMath>
                </a14:m>
                <a:r>
                  <a:rPr lang="en-US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FED9F5A-50A3-C7DC-DE85-19229CBEE8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395" y="1125900"/>
                <a:ext cx="5469436" cy="369332"/>
              </a:xfrm>
              <a:prstGeom prst="rect">
                <a:avLst/>
              </a:prstGeom>
              <a:blipFill>
                <a:blip r:embed="rId4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7FD7120D-5A2B-9627-A913-A6D3E9EA9577}"/>
              </a:ext>
            </a:extLst>
          </p:cNvPr>
          <p:cNvSpPr txBox="1"/>
          <p:nvPr/>
        </p:nvSpPr>
        <p:spPr>
          <a:xfrm>
            <a:off x="6230831" y="1125900"/>
            <a:ext cx="5469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Linear fit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E4F928-B9FE-3DDE-9682-B92FB2DC22AE}"/>
              </a:ext>
            </a:extLst>
          </p:cNvPr>
          <p:cNvSpPr txBox="1"/>
          <p:nvPr/>
        </p:nvSpPr>
        <p:spPr>
          <a:xfrm>
            <a:off x="1366979" y="5544383"/>
            <a:ext cx="41640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11.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Zth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vs Voids at 1.58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ms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with model fit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59FB6C-09D5-8098-8DC4-2C3CC1DFADB1}"/>
              </a:ext>
            </a:extLst>
          </p:cNvPr>
          <p:cNvSpPr txBox="1"/>
          <p:nvPr/>
        </p:nvSpPr>
        <p:spPr>
          <a:xfrm>
            <a:off x="6883536" y="5593599"/>
            <a:ext cx="41640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12.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Zth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vs Voids at 1.58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ms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with linear fit</a:t>
            </a:r>
          </a:p>
        </p:txBody>
      </p:sp>
    </p:spTree>
    <p:extLst>
      <p:ext uri="{BB962C8B-B14F-4D97-AF65-F5344CB8AC3E}">
        <p14:creationId xmlns:p14="http://schemas.microsoft.com/office/powerpoint/2010/main" val="2804244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2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Results: </a:t>
            </a:r>
            <a:r>
              <a:rPr lang="en-US" sz="2200" b="1" dirty="0" err="1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Zth</a:t>
            </a:r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(t) Correlation at Non-Peak Times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21FBE3-BCFA-5060-5351-08258B0C908B}"/>
              </a:ext>
            </a:extLst>
          </p:cNvPr>
          <p:cNvSpPr txBox="1"/>
          <p:nvPr/>
        </p:nvSpPr>
        <p:spPr>
          <a:xfrm>
            <a:off x="-3944" y="2301829"/>
            <a:ext cx="3588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What does </a:t>
            </a:r>
            <a:r>
              <a:rPr lang="en-US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Zth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 look like near steady-state?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5D1474-ED18-2D42-8A6D-4716E6A4B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726" y="1297999"/>
            <a:ext cx="3435972" cy="26539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6EC2E3-3FEE-F5E8-C2E3-8B516CAE8242}"/>
              </a:ext>
            </a:extLst>
          </p:cNvPr>
          <p:cNvSpPr txBox="1"/>
          <p:nvPr/>
        </p:nvSpPr>
        <p:spPr>
          <a:xfrm>
            <a:off x="7677243" y="2301829"/>
            <a:ext cx="358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Much weaker correlation due to variable thermal resistance of layers between the solder and heat sink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8686CE-D33B-24DF-7BAB-F4D065671895}"/>
              </a:ext>
            </a:extLst>
          </p:cNvPr>
          <p:cNvSpPr txBox="1"/>
          <p:nvPr/>
        </p:nvSpPr>
        <p:spPr>
          <a:xfrm>
            <a:off x="-3944" y="4892637"/>
            <a:ext cx="35881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At what time does the void percentage have the highest correlation with </a:t>
            </a:r>
            <a:r>
              <a:rPr lang="en-US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Zth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F00F14-C9D9-D81C-7EE8-FFBD8AF8F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186" y="4100393"/>
            <a:ext cx="3141052" cy="25078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BB362F1-D24C-28FD-823C-87CFED985B1A}"/>
              </a:ext>
            </a:extLst>
          </p:cNvPr>
          <p:cNvSpPr txBox="1"/>
          <p:nvPr/>
        </p:nvSpPr>
        <p:spPr>
          <a:xfrm>
            <a:off x="7562014" y="4822748"/>
            <a:ext cx="358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Peaks at ~3 </a:t>
            </a:r>
            <a:r>
              <a:rPr lang="en-US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ms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, close to the predicted time constant associated with the chip-to-solder interface!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01D7C651-F4BC-48B2-068A-4A367A88E166}"/>
              </a:ext>
            </a:extLst>
          </p:cNvPr>
          <p:cNvSpPr/>
          <p:nvPr/>
        </p:nvSpPr>
        <p:spPr>
          <a:xfrm>
            <a:off x="3529589" y="2546939"/>
            <a:ext cx="256758" cy="223025"/>
          </a:xfrm>
          <a:prstGeom prst="rightArrow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82949DA-20A9-C89F-4169-EFEDA42549DC}"/>
              </a:ext>
            </a:extLst>
          </p:cNvPr>
          <p:cNvSpPr/>
          <p:nvPr/>
        </p:nvSpPr>
        <p:spPr>
          <a:xfrm>
            <a:off x="7350698" y="2546939"/>
            <a:ext cx="256758" cy="223025"/>
          </a:xfrm>
          <a:prstGeom prst="rightArrow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6E0068F4-9027-964E-6C80-19D091437913}"/>
              </a:ext>
            </a:extLst>
          </p:cNvPr>
          <p:cNvSpPr/>
          <p:nvPr/>
        </p:nvSpPr>
        <p:spPr>
          <a:xfrm>
            <a:off x="3633655" y="5242789"/>
            <a:ext cx="256758" cy="223025"/>
          </a:xfrm>
          <a:prstGeom prst="rightArrow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1CB034EF-C758-8CE9-5CBC-B2AF7E50EFBA}"/>
              </a:ext>
            </a:extLst>
          </p:cNvPr>
          <p:cNvSpPr/>
          <p:nvPr/>
        </p:nvSpPr>
        <p:spPr>
          <a:xfrm>
            <a:off x="7350698" y="5199888"/>
            <a:ext cx="256758" cy="223025"/>
          </a:xfrm>
          <a:prstGeom prst="rightArrow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382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2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Results: Is the Thermal System Truly Linear?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3BCB91-EED7-CE0D-334B-7D9FC9E4C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659" y="1054290"/>
            <a:ext cx="9784682" cy="55134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BD79D3-8D37-A9BA-FFCC-8D970B330051}"/>
              </a:ext>
            </a:extLst>
          </p:cNvPr>
          <p:cNvSpPr txBox="1"/>
          <p:nvPr/>
        </p:nvSpPr>
        <p:spPr>
          <a:xfrm>
            <a:off x="2082595" y="6445119"/>
            <a:ext cx="8026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14. System linearity check by measuring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Zth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at several values of applied power, as well as at various times.</a:t>
            </a:r>
          </a:p>
        </p:txBody>
      </p:sp>
    </p:spTree>
    <p:extLst>
      <p:ext uri="{BB962C8B-B14F-4D97-AF65-F5344CB8AC3E}">
        <p14:creationId xmlns:p14="http://schemas.microsoft.com/office/powerpoint/2010/main" val="1188956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2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Results: Power Cycling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BD79D3-8D37-A9BA-FFCC-8D970B330051}"/>
              </a:ext>
            </a:extLst>
          </p:cNvPr>
          <p:cNvSpPr txBox="1"/>
          <p:nvPr/>
        </p:nvSpPr>
        <p:spPr>
          <a:xfrm>
            <a:off x="3702947" y="5642232"/>
            <a:ext cx="8026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15. Power cycling results, showing a negative correlation with void percentage.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C36E20B-7428-A711-2560-020F6B1983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587679"/>
              </p:ext>
            </p:extLst>
          </p:nvPr>
        </p:nvGraphicFramePr>
        <p:xfrm>
          <a:off x="3948274" y="1454118"/>
          <a:ext cx="7294773" cy="40902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8615E97-822F-C487-05B6-1049AE82F441}"/>
              </a:ext>
            </a:extLst>
          </p:cNvPr>
          <p:cNvSpPr txBox="1"/>
          <p:nvPr/>
        </p:nvSpPr>
        <p:spPr>
          <a:xfrm>
            <a:off x="911020" y="1156186"/>
            <a:ext cx="234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Cycling Conditions: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DD31F9F-7390-225E-8C51-7133EED938D8}"/>
                  </a:ext>
                </a:extLst>
              </p:cNvPr>
              <p:cNvSpPr txBox="1"/>
              <p:nvPr/>
            </p:nvSpPr>
            <p:spPr>
              <a:xfrm>
                <a:off x="258762" y="1817362"/>
                <a:ext cx="3560763" cy="35477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Heating current: 24A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Failure mode: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+20%</m:t>
                    </m:r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+10%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Cause of failure: solder layer fatigue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Initial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: 109-116 </a:t>
                </a:r>
                <a:r>
                  <a:rPr lang="en-U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°C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On-time: 1 sec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Off-time: 1 sec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DD31F9F-7390-225E-8C51-7133EED938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762" y="1817362"/>
                <a:ext cx="3560763" cy="3547702"/>
              </a:xfrm>
              <a:prstGeom prst="rect">
                <a:avLst/>
              </a:prstGeom>
              <a:blipFill>
                <a:blip r:embed="rId3"/>
                <a:stretch>
                  <a:fillRect l="-1026" b="-18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6560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2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Important Results and Discussion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20F3E4-C7C0-5B0C-EC1E-6EFB716E8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760" y="2334412"/>
            <a:ext cx="5093193" cy="38675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F2BC46-F6D5-9592-1844-767A2B88CAC7}"/>
              </a:ext>
            </a:extLst>
          </p:cNvPr>
          <p:cNvSpPr txBox="1"/>
          <p:nvPr/>
        </p:nvSpPr>
        <p:spPr>
          <a:xfrm>
            <a:off x="1257010" y="1155484"/>
            <a:ext cx="4269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Voids have a distinct effect on thermal resistance, but the absolute change in </a:t>
            </a:r>
            <a:r>
              <a:rPr lang="en-US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Rth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 of the whole package is relatively small.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A0ACD7-4E45-1F1B-72CE-B21971345145}"/>
              </a:ext>
            </a:extLst>
          </p:cNvPr>
          <p:cNvSpPr txBox="1"/>
          <p:nvPr/>
        </p:nvSpPr>
        <p:spPr>
          <a:xfrm>
            <a:off x="6165964" y="2917609"/>
            <a:ext cx="40763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While our model is able to capture the data trends, it is unclear whether it is truly a good indicator of thermal resistance.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37FDC4-7E19-AE73-92EB-09A1A27D47DE}"/>
              </a:ext>
            </a:extLst>
          </p:cNvPr>
          <p:cNvSpPr txBox="1"/>
          <p:nvPr/>
        </p:nvSpPr>
        <p:spPr>
          <a:xfrm>
            <a:off x="6165964" y="4633316"/>
            <a:ext cx="40763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The methodology used for postprocessing appears to be able to accurately measure the thermal resistance of the solder with minimal influence from other layers.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465FCF-3199-DE3E-00E7-425C7A72DFCC}"/>
              </a:ext>
            </a:extLst>
          </p:cNvPr>
          <p:cNvSpPr txBox="1"/>
          <p:nvPr/>
        </p:nvSpPr>
        <p:spPr>
          <a:xfrm>
            <a:off x="6165964" y="1155484"/>
            <a:ext cx="40763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Voids cause a significant decrease in the lifetime of the solder layer during power cycling.</a:t>
            </a:r>
          </a:p>
        </p:txBody>
      </p:sp>
    </p:spTree>
    <p:extLst>
      <p:ext uri="{BB962C8B-B14F-4D97-AF65-F5344CB8AC3E}">
        <p14:creationId xmlns:p14="http://schemas.microsoft.com/office/powerpoint/2010/main" val="2674782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2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Future Work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59F91A-5456-20B1-D9B9-20B4C6FD0A51}"/>
              </a:ext>
            </a:extLst>
          </p:cNvPr>
          <p:cNvCxnSpPr>
            <a:cxnSpLocks/>
          </p:cNvCxnSpPr>
          <p:nvPr/>
        </p:nvCxnSpPr>
        <p:spPr>
          <a:xfrm>
            <a:off x="6096000" y="1257858"/>
            <a:ext cx="0" cy="52187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61F9DCE-394C-D37A-0F37-F7B5D0029726}"/>
              </a:ext>
            </a:extLst>
          </p:cNvPr>
          <p:cNvSpPr txBox="1"/>
          <p:nvPr/>
        </p:nvSpPr>
        <p:spPr>
          <a:xfrm>
            <a:off x="1016145" y="1151024"/>
            <a:ext cx="4076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Processing / Computational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BA8F69-1289-8D73-ACB8-106CAEEB24A8}"/>
              </a:ext>
            </a:extLst>
          </p:cNvPr>
          <p:cNvSpPr txBox="1"/>
          <p:nvPr/>
        </p:nvSpPr>
        <p:spPr>
          <a:xfrm>
            <a:off x="6590393" y="1151024"/>
            <a:ext cx="4076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Experimental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4FACD0-4C23-AEBF-0AFF-4FE1EE1F6C94}"/>
              </a:ext>
            </a:extLst>
          </p:cNvPr>
          <p:cNvSpPr txBox="1"/>
          <p:nvPr/>
        </p:nvSpPr>
        <p:spPr>
          <a:xfrm>
            <a:off x="844716" y="1520356"/>
            <a:ext cx="4900959" cy="5027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Finite Element Simulation as a third point of verification for the time constant associated with the chip-to-solder interface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Accurate implementation of structure function method and comparison to the method presented here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Generalization of postprocessing to include arbitrary / pulsed heating current waveforms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Create a general tool / metric to analyze the effect of void size and position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5026A9-0FEF-5A33-707B-4AB06F67B822}"/>
              </a:ext>
            </a:extLst>
          </p:cNvPr>
          <p:cNvSpPr txBox="1"/>
          <p:nvPr/>
        </p:nvSpPr>
        <p:spPr>
          <a:xfrm>
            <a:off x="6370692" y="1520356"/>
            <a:ext cx="5132907" cy="2949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More samples! See if the model is truly accurate, and also examine results for different solder alloys, surface 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metallizations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, and chip types.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Test increased PCB thickness to determine if this causes the first tau peak to increase in prominence</a:t>
            </a:r>
          </a:p>
        </p:txBody>
      </p:sp>
    </p:spTree>
    <p:extLst>
      <p:ext uri="{BB962C8B-B14F-4D97-AF65-F5344CB8AC3E}">
        <p14:creationId xmlns:p14="http://schemas.microsoft.com/office/powerpoint/2010/main" val="2414550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D3224AB-5B24-78A9-A3EA-BA902CB32984}"/>
              </a:ext>
            </a:extLst>
          </p:cNvPr>
          <p:cNvSpPr/>
          <p:nvPr/>
        </p:nvSpPr>
        <p:spPr>
          <a:xfrm>
            <a:off x="0" y="4540777"/>
            <a:ext cx="12192000" cy="2317223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721F4F-BAEB-E5FF-38EF-F4A1DE44DFCF}"/>
              </a:ext>
            </a:extLst>
          </p:cNvPr>
          <p:cNvCxnSpPr>
            <a:cxnSpLocks/>
          </p:cNvCxnSpPr>
          <p:nvPr/>
        </p:nvCxnSpPr>
        <p:spPr>
          <a:xfrm>
            <a:off x="6048602" y="153675"/>
            <a:ext cx="0" cy="41348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B633ECE-3FEC-4CE4-ECCB-C78DA0A189F3}"/>
              </a:ext>
            </a:extLst>
          </p:cNvPr>
          <p:cNvSpPr txBox="1"/>
          <p:nvPr/>
        </p:nvSpPr>
        <p:spPr>
          <a:xfrm>
            <a:off x="1265932" y="209861"/>
            <a:ext cx="4076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Acknowledgements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B84D87-D06E-29D7-392E-DFFCF8A03421}"/>
              </a:ext>
            </a:extLst>
          </p:cNvPr>
          <p:cNvSpPr txBox="1"/>
          <p:nvPr/>
        </p:nvSpPr>
        <p:spPr>
          <a:xfrm>
            <a:off x="7025165" y="209861"/>
            <a:ext cx="4076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References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1B519C-99CB-CDBD-48A1-565D6199463A}"/>
              </a:ext>
            </a:extLst>
          </p:cNvPr>
          <p:cNvSpPr txBox="1"/>
          <p:nvPr/>
        </p:nvSpPr>
        <p:spPr>
          <a:xfrm>
            <a:off x="1227751" y="1020782"/>
            <a:ext cx="35717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Dr. </a:t>
            </a:r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Nicholas Baker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AB236E-809D-17B8-DA81-A91BF795BC5A}"/>
              </a:ext>
            </a:extLst>
          </p:cNvPr>
          <p:cNvSpPr txBox="1"/>
          <p:nvPr/>
        </p:nvSpPr>
        <p:spPr>
          <a:xfrm>
            <a:off x="6504742" y="743783"/>
            <a:ext cx="4459507" cy="3508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[1] </a:t>
            </a:r>
            <a:r>
              <a:rPr lang="en-US" sz="1200" dirty="0" err="1"/>
              <a:t>Cosiansi</a:t>
            </a:r>
            <a:r>
              <a:rPr lang="en-US" sz="1200" dirty="0"/>
              <a:t>, Fernando. (2016). ISPET: Interface Sintering Process Enhanced Technology. 10.6092/</a:t>
            </a:r>
            <a:r>
              <a:rPr lang="en-US" sz="1200" dirty="0" err="1"/>
              <a:t>polito</a:t>
            </a:r>
            <a:r>
              <a:rPr lang="en-US" sz="1200" dirty="0"/>
              <a:t>/</a:t>
            </a:r>
            <a:r>
              <a:rPr lang="en-US" sz="1200" dirty="0" err="1"/>
              <a:t>porto</a:t>
            </a:r>
            <a:r>
              <a:rPr lang="en-US" sz="1200" dirty="0"/>
              <a:t>/2643767.</a:t>
            </a:r>
          </a:p>
          <a:p>
            <a:r>
              <a:rPr lang="en-US" sz="1200" dirty="0"/>
              <a:t>[2] Zhou, </a:t>
            </a:r>
            <a:r>
              <a:rPr lang="en-US" sz="1200" dirty="0" err="1"/>
              <a:t>Zhongfu</a:t>
            </a:r>
            <a:r>
              <a:rPr lang="en-US" sz="1200" dirty="0"/>
              <a:t> &amp; Holland, Paul &amp; </a:t>
            </a:r>
            <a:r>
              <a:rPr lang="en-US" sz="1200" dirty="0" err="1"/>
              <a:t>Igic</a:t>
            </a:r>
            <a:r>
              <a:rPr lang="en-US" sz="1200" dirty="0"/>
              <a:t>, Petar. (2008). Compact thermal model of a three-phase IGBT inverter power module. 167-170. 10.1109/ICMEL.2008.4559249. </a:t>
            </a:r>
          </a:p>
          <a:p>
            <a:r>
              <a:rPr lang="en-US" sz="1200" dirty="0"/>
              <a:t>[3] </a:t>
            </a:r>
            <a:r>
              <a:rPr lang="en-US" sz="1200" dirty="0" err="1"/>
              <a:t>Bjørn</a:t>
            </a:r>
            <a:r>
              <a:rPr lang="en-US" sz="1200" dirty="0"/>
              <a:t> </a:t>
            </a:r>
            <a:r>
              <a:rPr lang="en-US" sz="1200" dirty="0" err="1"/>
              <a:t>Jørgensen</a:t>
            </a:r>
            <a:r>
              <a:rPr lang="en-US" sz="1200" dirty="0"/>
              <a:t>, Asger &amp; Christensen, Nicklas &amp; Dalal, Dipen &amp; </a:t>
            </a:r>
            <a:r>
              <a:rPr lang="en-US" sz="1200" dirty="0" err="1"/>
              <a:t>Sønderskov</a:t>
            </a:r>
            <a:r>
              <a:rPr lang="en-US" sz="1200" dirty="0"/>
              <a:t>, Simon &amp; </a:t>
            </a:r>
            <a:r>
              <a:rPr lang="en-US" sz="1200" dirty="0" err="1"/>
              <a:t>Bęczkowski</a:t>
            </a:r>
            <a:r>
              <a:rPr lang="en-US" sz="1200" dirty="0"/>
              <a:t>, Szymon &amp; </a:t>
            </a:r>
            <a:r>
              <a:rPr lang="en-US" sz="1200" dirty="0" err="1"/>
              <a:t>Uhrenfeldt</a:t>
            </a:r>
            <a:r>
              <a:rPr lang="en-US" sz="1200" dirty="0"/>
              <a:t>, Christian &amp; Munk-Nielsen, Stig. (2017). Reduction of parasitic capacitance in 10 kV </a:t>
            </a:r>
            <a:r>
              <a:rPr lang="en-US" sz="1200" dirty="0" err="1"/>
              <a:t>SiC</a:t>
            </a:r>
            <a:r>
              <a:rPr lang="en-US" sz="1200" dirty="0"/>
              <a:t> MOSFET power modules using 3D FEM. 10.23919/EPE17ECCEEurope.2017.8098962. </a:t>
            </a:r>
          </a:p>
          <a:p>
            <a:r>
              <a:rPr lang="en-US" sz="1200" dirty="0"/>
              <a:t>[4] Vladimir </a:t>
            </a:r>
            <a:r>
              <a:rPr lang="en-US" sz="1200" dirty="0" err="1"/>
              <a:t>Székely</a:t>
            </a:r>
            <a:r>
              <a:rPr lang="en-US" sz="1200" dirty="0"/>
              <a:t>, Tran Van Bien, Fine structure of heat flow path in semiconductor devices: A measurement and identification method, Solid-State Electronics, Volume 31, Issue 9,1988, Pages 1363-1368, ISSN 0038-1101, </a:t>
            </a:r>
            <a:r>
              <a:rPr lang="en-US" sz="1200" dirty="0">
                <a:hlinkClick r:id="rId2"/>
              </a:rPr>
              <a:t>https://doi.org/10.1016/0038-1101(88)90099-8</a:t>
            </a:r>
            <a:r>
              <a:rPr lang="en-US" sz="1200" dirty="0"/>
              <a:t>. (https://www.sciencedirect.com/science/article/pii/0038110188900998)</a:t>
            </a:r>
          </a:p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A4A0F5-C6C1-91AB-9FE8-BDFFB80A026C}"/>
              </a:ext>
            </a:extLst>
          </p:cNvPr>
          <p:cNvSpPr txBox="1"/>
          <p:nvPr/>
        </p:nvSpPr>
        <p:spPr>
          <a:xfrm>
            <a:off x="3000216" y="5426111"/>
            <a:ext cx="6096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66911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85A1C2-1AA6-20FA-D458-C63CA19F92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54" r="594"/>
          <a:stretch/>
        </p:blipFill>
        <p:spPr>
          <a:xfrm>
            <a:off x="7371245" y="464405"/>
            <a:ext cx="4567641" cy="35995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0F6042-0B43-9D93-C572-04DDD2E87555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A7A06886-CEED-9B60-489F-3A74BF6E43D5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1F54E9-6AE3-7625-D7AB-5CC827F41A6B}"/>
              </a:ext>
            </a:extLst>
          </p:cNvPr>
          <p:cNvSpPr txBox="1"/>
          <p:nvPr/>
        </p:nvSpPr>
        <p:spPr>
          <a:xfrm>
            <a:off x="258762" y="379642"/>
            <a:ext cx="60876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Why do we care about Thermal Resistance?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7214A50-C676-FCB2-DC06-72311E5CDD02}"/>
                  </a:ext>
                </a:extLst>
              </p:cNvPr>
              <p:cNvSpPr txBox="1"/>
              <p:nvPr/>
            </p:nvSpPr>
            <p:spPr>
              <a:xfrm>
                <a:off x="1063498" y="2372999"/>
                <a:ext cx="5238750" cy="6202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28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7214A50-C676-FCB2-DC06-72311E5CDD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3498" y="2372999"/>
                <a:ext cx="5238750" cy="620298"/>
              </a:xfrm>
              <a:prstGeom prst="rect">
                <a:avLst/>
              </a:prstGeom>
              <a:blipFill>
                <a:blip r:embed="rId4"/>
                <a:stretch>
                  <a:fillRect t="-980" b="-205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88A094BA-6F6F-1EFE-A3A1-4CDB57392CEA}"/>
              </a:ext>
            </a:extLst>
          </p:cNvPr>
          <p:cNvSpPr txBox="1"/>
          <p:nvPr/>
        </p:nvSpPr>
        <p:spPr>
          <a:xfrm>
            <a:off x="637722" y="1313277"/>
            <a:ext cx="5708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High thermal resistance = large temperature difference needed to conduct losses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54CD40-A376-0050-D19E-A14DD74A6D7D}"/>
              </a:ext>
            </a:extLst>
          </p:cNvPr>
          <p:cNvSpPr txBox="1"/>
          <p:nvPr/>
        </p:nvSpPr>
        <p:spPr>
          <a:xfrm>
            <a:off x="637722" y="3701518"/>
            <a:ext cx="5826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Excess heat leads to semiconductor or package failure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C8D1A8-081D-9C07-ED84-3FC62BA930D3}"/>
              </a:ext>
            </a:extLst>
          </p:cNvPr>
          <p:cNvSpPr txBox="1"/>
          <p:nvPr/>
        </p:nvSpPr>
        <p:spPr>
          <a:xfrm>
            <a:off x="4917622" y="4793498"/>
            <a:ext cx="285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Lowering 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Rth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allows for…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1DEA66-507D-E4FC-0363-9C3AEDF13D6A}"/>
              </a:ext>
            </a:extLst>
          </p:cNvPr>
          <p:cNvSpPr/>
          <p:nvPr/>
        </p:nvSpPr>
        <p:spPr>
          <a:xfrm>
            <a:off x="1746199" y="5373391"/>
            <a:ext cx="2476501" cy="977344"/>
          </a:xfrm>
          <a:prstGeom prst="rect">
            <a:avLst/>
          </a:prstGeom>
          <a:solidFill>
            <a:srgbClr val="9E1B3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D462B4-B6F4-1B2B-B3A9-CC3C858E7E48}"/>
              </a:ext>
            </a:extLst>
          </p:cNvPr>
          <p:cNvSpPr txBox="1"/>
          <p:nvPr/>
        </p:nvSpPr>
        <p:spPr>
          <a:xfrm>
            <a:off x="1680253" y="5538897"/>
            <a:ext cx="2608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Cheaper / smaller cooling equipment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FEFEB1-44AA-D017-FD96-BCC4FC879063}"/>
              </a:ext>
            </a:extLst>
          </p:cNvPr>
          <p:cNvSpPr/>
          <p:nvPr/>
        </p:nvSpPr>
        <p:spPr>
          <a:xfrm>
            <a:off x="5108121" y="5373390"/>
            <a:ext cx="2476501" cy="977344"/>
          </a:xfrm>
          <a:prstGeom prst="rect">
            <a:avLst/>
          </a:prstGeom>
          <a:solidFill>
            <a:srgbClr val="9E1B3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FDD05DC-54BD-39B7-102C-6B24D2E46298}"/>
              </a:ext>
            </a:extLst>
          </p:cNvPr>
          <p:cNvSpPr txBox="1"/>
          <p:nvPr/>
        </p:nvSpPr>
        <p:spPr>
          <a:xfrm>
            <a:off x="4354590" y="5671964"/>
            <a:ext cx="670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90480E-6810-0B0D-AC59-68F4EE23C268}"/>
              </a:ext>
            </a:extLst>
          </p:cNvPr>
          <p:cNvSpPr txBox="1"/>
          <p:nvPr/>
        </p:nvSpPr>
        <p:spPr>
          <a:xfrm>
            <a:off x="5069560" y="5677396"/>
            <a:ext cx="2553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Higher power output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0505878-C75C-ADF9-C52E-3D9C67D4E2B3}"/>
              </a:ext>
            </a:extLst>
          </p:cNvPr>
          <p:cNvSpPr/>
          <p:nvPr/>
        </p:nvSpPr>
        <p:spPr>
          <a:xfrm>
            <a:off x="8404098" y="5373390"/>
            <a:ext cx="2476501" cy="977344"/>
          </a:xfrm>
          <a:prstGeom prst="rect">
            <a:avLst/>
          </a:prstGeom>
          <a:solidFill>
            <a:srgbClr val="9E1B3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F0593F-A744-5CEB-6546-670DD747F683}"/>
              </a:ext>
            </a:extLst>
          </p:cNvPr>
          <p:cNvSpPr txBox="1"/>
          <p:nvPr/>
        </p:nvSpPr>
        <p:spPr>
          <a:xfrm>
            <a:off x="7559187" y="5671964"/>
            <a:ext cx="8703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4F3206-BEF6-6257-EA9D-655C0EB0F9EB}"/>
              </a:ext>
            </a:extLst>
          </p:cNvPr>
          <p:cNvSpPr txBox="1"/>
          <p:nvPr/>
        </p:nvSpPr>
        <p:spPr>
          <a:xfrm>
            <a:off x="8690660" y="5538897"/>
            <a:ext cx="1928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Higher reliability and lifetime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6C45A3-9A15-0D06-22DE-CABA229929DD}"/>
              </a:ext>
            </a:extLst>
          </p:cNvPr>
          <p:cNvSpPr txBox="1"/>
          <p:nvPr/>
        </p:nvSpPr>
        <p:spPr>
          <a:xfrm>
            <a:off x="7875251" y="4244792"/>
            <a:ext cx="3559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1. General Layout of Power Module. [1]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1970E443-6714-3553-7DA7-7B768F8437A6}"/>
                  </a:ext>
                </a:extLst>
              </p14:cNvPr>
              <p14:cNvContentPartPr/>
              <p14:nvPr/>
            </p14:nvContentPartPr>
            <p14:xfrm>
              <a:off x="7350892" y="3469717"/>
              <a:ext cx="1037160" cy="603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1970E443-6714-3553-7DA7-7B768F8437A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15252" y="3433717"/>
                <a:ext cx="1108800" cy="67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ECF5A763-0511-24F3-A746-E5A4E2D62903}"/>
                  </a:ext>
                </a:extLst>
              </p14:cNvPr>
              <p14:cNvContentPartPr/>
              <p14:nvPr/>
            </p14:nvContentPartPr>
            <p14:xfrm>
              <a:off x="7268452" y="2870677"/>
              <a:ext cx="856800" cy="127404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ECF5A763-0511-24F3-A746-E5A4E2D6290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205452" y="2808037"/>
                <a:ext cx="982440" cy="139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579178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85FF4F5-C8B6-7A52-6854-F55C9CA9502D}"/>
              </a:ext>
            </a:extLst>
          </p:cNvPr>
          <p:cNvSpPr/>
          <p:nvPr/>
        </p:nvSpPr>
        <p:spPr>
          <a:xfrm>
            <a:off x="8682038" y="4348160"/>
            <a:ext cx="3214687" cy="918628"/>
          </a:xfrm>
          <a:prstGeom prst="rect">
            <a:avLst/>
          </a:prstGeom>
          <a:solidFill>
            <a:srgbClr val="9E1B32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A54769-FAE4-5E38-0CD7-576F2902218D}"/>
              </a:ext>
            </a:extLst>
          </p:cNvPr>
          <p:cNvSpPr/>
          <p:nvPr/>
        </p:nvSpPr>
        <p:spPr>
          <a:xfrm>
            <a:off x="9158289" y="233362"/>
            <a:ext cx="2324100" cy="290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C26D39-FFD7-689A-ADAA-B792AD99C425}"/>
              </a:ext>
            </a:extLst>
          </p:cNvPr>
          <p:cNvSpPr/>
          <p:nvPr/>
        </p:nvSpPr>
        <p:spPr>
          <a:xfrm>
            <a:off x="4069500" y="1119188"/>
            <a:ext cx="3879268" cy="48482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1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Void Percentage Calculation</a:t>
            </a:r>
          </a:p>
        </p:txBody>
      </p:sp>
      <p:pic>
        <p:nvPicPr>
          <p:cNvPr id="6" name="Picture 5" descr="Red blots on a grey surface&#10;&#10;Description automatically generated">
            <a:extLst>
              <a:ext uri="{FF2B5EF4-FFF2-40B4-BE49-F238E27FC236}">
                <a16:creationId xmlns:a16="http://schemas.microsoft.com/office/drawing/2014/main" id="{A729923E-A929-23A5-01E9-D8CC41263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358" y="1204377"/>
            <a:ext cx="3739358" cy="4705708"/>
          </a:xfrm>
          <a:prstGeom prst="rect">
            <a:avLst/>
          </a:prstGeom>
        </p:spPr>
      </p:pic>
      <p:pic>
        <p:nvPicPr>
          <p:cNvPr id="9" name="Picture 8" descr="A yellow and black rectangular object&#10;&#10;Description automatically generated">
            <a:extLst>
              <a:ext uri="{FF2B5EF4-FFF2-40B4-BE49-F238E27FC236}">
                <a16:creationId xmlns:a16="http://schemas.microsoft.com/office/drawing/2014/main" id="{4F187E21-42C4-3B88-E17E-4ECD27021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0" t="8234" r="20075" b="16820"/>
          <a:stretch/>
        </p:blipFill>
        <p:spPr>
          <a:xfrm>
            <a:off x="9194736" y="290286"/>
            <a:ext cx="2233369" cy="28100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E1071B5-2522-E328-E813-12C30650B44C}"/>
              </a:ext>
            </a:extLst>
          </p:cNvPr>
          <p:cNvSpPr txBox="1"/>
          <p:nvPr/>
        </p:nvSpPr>
        <p:spPr>
          <a:xfrm>
            <a:off x="3973275" y="5999073"/>
            <a:ext cx="4071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3. Selection of voided areas using Fill Tool method.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93B0B2-B5E3-1E26-F115-196F4E1E37FC}"/>
              </a:ext>
            </a:extLst>
          </p:cNvPr>
          <p:cNvSpPr txBox="1"/>
          <p:nvPr/>
        </p:nvSpPr>
        <p:spPr>
          <a:xfrm>
            <a:off x="8531606" y="3195411"/>
            <a:ext cx="3559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4. Void selection with Threshold method.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512D32-DF5A-0066-2BCC-5632D3574597}"/>
              </a:ext>
            </a:extLst>
          </p:cNvPr>
          <p:cNvSpPr txBox="1"/>
          <p:nvPr/>
        </p:nvSpPr>
        <p:spPr>
          <a:xfrm>
            <a:off x="8540524" y="4473043"/>
            <a:ext cx="3559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Traditional threshold method susceptible to chip tilt errors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D45ECD-7B57-2B9A-FA8C-3383B0C8C8C8}"/>
              </a:ext>
            </a:extLst>
          </p:cNvPr>
          <p:cNvSpPr txBox="1"/>
          <p:nvPr/>
        </p:nvSpPr>
        <p:spPr>
          <a:xfrm>
            <a:off x="952047" y="1119188"/>
            <a:ext cx="234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Fill Tool Method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AD98057-B28F-F998-FEF6-ECB97681BF50}"/>
              </a:ext>
            </a:extLst>
          </p:cNvPr>
          <p:cNvSpPr txBox="1"/>
          <p:nvPr/>
        </p:nvSpPr>
        <p:spPr>
          <a:xfrm>
            <a:off x="548170" y="1815568"/>
            <a:ext cx="3134178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Capture Xray image of solder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Import into Photoshop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Use the fill tool to select voided areas*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Calculate the number of red pixels vs total pixels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C31018-55D4-DF0D-E075-8A6A53BABCE8}"/>
              </a:ext>
            </a:extLst>
          </p:cNvPr>
          <p:cNvSpPr txBox="1"/>
          <p:nvPr/>
        </p:nvSpPr>
        <p:spPr>
          <a:xfrm>
            <a:off x="713624" y="5391483"/>
            <a:ext cx="2972551" cy="935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  <a:r>
              <a:rPr lang="en-US" sz="1200" dirty="0">
                <a:latin typeface="Helvetica" panose="020B0604020202020204" pitchFamily="34" charset="0"/>
                <a:cs typeface="Helvetica" panose="020B0604020202020204" pitchFamily="34" charset="0"/>
              </a:rPr>
              <a:t>Fill Tool Threshold settings: 35, 27, 20, 13, 5. Use high settings for large voids and voids with highly contrasted edges.</a:t>
            </a:r>
            <a:endParaRPr 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398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1A6409-C62B-4F8C-A5B1-715FB7F4A4F0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F9C98329-9EA0-3E6F-5B7D-503433C438EA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96F665-EC70-A17B-AC6E-8619F98EFCF8}"/>
              </a:ext>
            </a:extLst>
          </p:cNvPr>
          <p:cNvSpPr txBox="1"/>
          <p:nvPr/>
        </p:nvSpPr>
        <p:spPr>
          <a:xfrm>
            <a:off x="258762" y="379642"/>
            <a:ext cx="60876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The Experiment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8DA239-B124-0E10-DFA1-77257C72E63A}"/>
              </a:ext>
            </a:extLst>
          </p:cNvPr>
          <p:cNvSpPr txBox="1"/>
          <p:nvPr/>
        </p:nvSpPr>
        <p:spPr>
          <a:xfrm>
            <a:off x="4215153" y="1785937"/>
            <a:ext cx="3881437" cy="92333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Voids cause an increase in the thermal resistance of a power module.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09AC3F-479D-A183-A120-BF74026854D2}"/>
              </a:ext>
            </a:extLst>
          </p:cNvPr>
          <p:cNvSpPr txBox="1"/>
          <p:nvPr/>
        </p:nvSpPr>
        <p:spPr>
          <a:xfrm>
            <a:off x="4941548" y="1327248"/>
            <a:ext cx="234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Hypothesis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27238-26FA-052E-A454-6425B2D868A8}"/>
                  </a:ext>
                </a:extLst>
              </p:cNvPr>
              <p:cNvSpPr txBox="1"/>
              <p:nvPr/>
            </p:nvSpPr>
            <p:spPr>
              <a:xfrm>
                <a:off x="771525" y="4070438"/>
                <a:ext cx="4976813" cy="88588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num>
                        <m:den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𝑒𝑥𝑡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27238-26FA-052E-A454-6425B2D868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525" y="4070438"/>
                <a:ext cx="4976813" cy="8858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EABF661-94D0-73D1-9A42-22565874CB9A}"/>
              </a:ext>
            </a:extLst>
          </p:cNvPr>
          <p:cNvCxnSpPr>
            <a:cxnSpLocks/>
          </p:cNvCxnSpPr>
          <p:nvPr/>
        </p:nvCxnSpPr>
        <p:spPr>
          <a:xfrm flipH="1">
            <a:off x="4133850" y="2709267"/>
            <a:ext cx="981075" cy="12092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3308B9D-BDD5-1238-9AE7-90A02C8EBE41}"/>
              </a:ext>
            </a:extLst>
          </p:cNvPr>
          <p:cNvCxnSpPr>
            <a:cxnSpLocks/>
          </p:cNvCxnSpPr>
          <p:nvPr/>
        </p:nvCxnSpPr>
        <p:spPr>
          <a:xfrm>
            <a:off x="7162800" y="2709267"/>
            <a:ext cx="1015093" cy="12092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4C76B64-7A38-A298-82D5-EB303A5FA04C}"/>
                  </a:ext>
                </a:extLst>
              </p:cNvPr>
              <p:cNvSpPr txBox="1"/>
              <p:nvPr/>
            </p:nvSpPr>
            <p:spPr>
              <a:xfrm>
                <a:off x="1405277" y="5358532"/>
                <a:ext cx="4400211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𝑒𝑥𝑡</m:t>
                        </m:r>
                      </m:sub>
                    </m:sSub>
                  </m:oMath>
                </a14:m>
                <a:r>
                  <a:rPr lang="en-US" sz="1400" dirty="0"/>
                  <a:t>:       Model parameters</a:t>
                </a:r>
              </a:p>
              <a:p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sz="1400" dirty="0"/>
                  <a:t>: 	  Void percentage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400" dirty="0"/>
                  <a:t>: 	  Predicted thermal resistance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4C76B64-7A38-A298-82D5-EB303A5FA0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5277" y="5358532"/>
                <a:ext cx="4400211" cy="738664"/>
              </a:xfrm>
              <a:prstGeom prst="rect">
                <a:avLst/>
              </a:prstGeom>
              <a:blipFill>
                <a:blip r:embed="rId5"/>
                <a:stretch>
                  <a:fillRect t="-1653" b="-82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4206275C-C82A-9789-CBEC-7438564AF9C0}"/>
              </a:ext>
            </a:extLst>
          </p:cNvPr>
          <p:cNvSpPr txBox="1"/>
          <p:nvPr/>
        </p:nvSpPr>
        <p:spPr>
          <a:xfrm>
            <a:off x="1795462" y="2815564"/>
            <a:ext cx="26289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Should be predicted by the equation: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85232C6-5B89-F645-36BF-15198C27BBF2}"/>
              </a:ext>
            </a:extLst>
          </p:cNvPr>
          <p:cNvSpPr txBox="1"/>
          <p:nvPr/>
        </p:nvSpPr>
        <p:spPr>
          <a:xfrm>
            <a:off x="8006442" y="2810487"/>
            <a:ext cx="24479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Should be able to be modeled as an LTI system:</a:t>
            </a:r>
          </a:p>
        </p:txBody>
      </p:sp>
      <p:pic>
        <p:nvPicPr>
          <p:cNvPr id="1028" name="Picture 4" descr="and Cauer (b) thermal networks ...">
            <a:extLst>
              <a:ext uri="{FF2B5EF4-FFF2-40B4-BE49-F238E27FC236}">
                <a16:creationId xmlns:a16="http://schemas.microsoft.com/office/drawing/2014/main" id="{06062C27-02AE-1F5A-92F7-41B0E088F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2192" y="3998072"/>
            <a:ext cx="1585234" cy="20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2ADF205-5FC1-2564-58EF-781E4555375A}"/>
              </a:ext>
            </a:extLst>
          </p:cNvPr>
          <p:cNvSpPr txBox="1"/>
          <p:nvPr/>
        </p:nvSpPr>
        <p:spPr>
          <a:xfrm>
            <a:off x="7245461" y="6106049"/>
            <a:ext cx="3969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5. Foster network (a) and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Cauer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network (b) can be used as representations of LTI thermal systems [2].</a:t>
            </a:r>
          </a:p>
        </p:txBody>
      </p:sp>
    </p:spTree>
    <p:extLst>
      <p:ext uri="{BB962C8B-B14F-4D97-AF65-F5344CB8AC3E}">
        <p14:creationId xmlns:p14="http://schemas.microsoft.com/office/powerpoint/2010/main" val="180723081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E79CF6-23A7-932B-5237-597535D7CF64}"/>
              </a:ext>
            </a:extLst>
          </p:cNvPr>
          <p:cNvSpPr/>
          <p:nvPr/>
        </p:nvSpPr>
        <p:spPr>
          <a:xfrm>
            <a:off x="4319588" y="1341012"/>
            <a:ext cx="4543425" cy="4803747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2" y="379642"/>
            <a:ext cx="60876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Sample Creation</a:t>
            </a:r>
          </a:p>
        </p:txBody>
      </p:sp>
      <p:pic>
        <p:nvPicPr>
          <p:cNvPr id="7" name="Picture 6" descr="A green and white piece of electronics&#10;&#10;Description automatically generated">
            <a:extLst>
              <a:ext uri="{FF2B5EF4-FFF2-40B4-BE49-F238E27FC236}">
                <a16:creationId xmlns:a16="http://schemas.microsoft.com/office/drawing/2014/main" id="{FF864C07-5EA5-BB3E-9231-7BC57CBB14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992" y="1430369"/>
            <a:ext cx="4372802" cy="46259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24598C-23F7-BEEA-F9FA-49F003E66630}"/>
              </a:ext>
            </a:extLst>
          </p:cNvPr>
          <p:cNvSpPr txBox="1"/>
          <p:nvPr/>
        </p:nvSpPr>
        <p:spPr>
          <a:xfrm>
            <a:off x="4554534" y="6262917"/>
            <a:ext cx="4071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6. Test sample construction.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92F0B8-4716-3ADC-3970-306090B74A68}"/>
              </a:ext>
            </a:extLst>
          </p:cNvPr>
          <p:cNvSpPr txBox="1"/>
          <p:nvPr/>
        </p:nvSpPr>
        <p:spPr>
          <a:xfrm>
            <a:off x="959418" y="1116041"/>
            <a:ext cx="234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10 Samples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88F394-F6EE-930E-DB98-5F0D1A288DDE}"/>
              </a:ext>
            </a:extLst>
          </p:cNvPr>
          <p:cNvSpPr txBox="1"/>
          <p:nvPr/>
        </p:nvSpPr>
        <p:spPr>
          <a:xfrm>
            <a:off x="9427143" y="1026684"/>
            <a:ext cx="234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Diode Information: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C2DB88-41ED-C2D7-C0C3-C2FFF1E64EB4}"/>
              </a:ext>
            </a:extLst>
          </p:cNvPr>
          <p:cNvSpPr txBox="1"/>
          <p:nvPr/>
        </p:nvSpPr>
        <p:spPr>
          <a:xfrm>
            <a:off x="529488" y="1701528"/>
            <a:ext cx="3203007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SAC 305 solder paste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‘X’ shaped stencil with 100um thickness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Reflow in convection oven: 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Manncorp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MC 301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Two reflow profiles used (see appendix)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PCB surface metallization: bare Cu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52C618-7493-B6F7-E3D3-1546CCA01CA1}"/>
              </a:ext>
            </a:extLst>
          </p:cNvPr>
          <p:cNvSpPr txBox="1"/>
          <p:nvPr/>
        </p:nvSpPr>
        <p:spPr>
          <a:xfrm>
            <a:off x="9283606" y="1639615"/>
            <a:ext cx="2630221" cy="212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Model: VS-4FD198H06A6BC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Size: 5.03mm X 3.35mm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Rated current: 50A</a:t>
            </a:r>
          </a:p>
        </p:txBody>
      </p:sp>
    </p:spTree>
    <p:extLst>
      <p:ext uri="{BB962C8B-B14F-4D97-AF65-F5344CB8AC3E}">
        <p14:creationId xmlns:p14="http://schemas.microsoft.com/office/powerpoint/2010/main" val="1064055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2" y="379642"/>
            <a:ext cx="60876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Rth</a:t>
            </a:r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 Test Setup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74F0A59C-C91D-94B7-929E-EB328F5C50F0}"/>
              </a:ext>
            </a:extLst>
          </p:cNvPr>
          <p:cNvSpPr/>
          <p:nvPr/>
        </p:nvSpPr>
        <p:spPr>
          <a:xfrm rot="5400000">
            <a:off x="4245397" y="3224043"/>
            <a:ext cx="604837" cy="521411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CDDB1F-A25B-5688-57A8-E7AFD56A06B7}"/>
              </a:ext>
            </a:extLst>
          </p:cNvPr>
          <p:cNvCxnSpPr>
            <a:cxnSpLocks/>
          </p:cNvCxnSpPr>
          <p:nvPr/>
        </p:nvCxnSpPr>
        <p:spPr>
          <a:xfrm>
            <a:off x="4823958" y="3101367"/>
            <a:ext cx="0" cy="7667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F48CF08-619C-10DD-0B73-394DACBEA10A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2346746" y="3484749"/>
            <a:ext cx="194036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E29806-D898-8D52-ED05-DA595AB14D55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346746" y="3484749"/>
            <a:ext cx="0" cy="61674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E49D5585-6295-2254-D3B9-B12645BA9D42}"/>
              </a:ext>
            </a:extLst>
          </p:cNvPr>
          <p:cNvSpPr/>
          <p:nvPr/>
        </p:nvSpPr>
        <p:spPr>
          <a:xfrm>
            <a:off x="1999084" y="4101493"/>
            <a:ext cx="695324" cy="69532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5CAAF7-6A81-9E40-06BE-7BB77E0601A7}"/>
              </a:ext>
            </a:extLst>
          </p:cNvPr>
          <p:cNvCxnSpPr/>
          <p:nvPr/>
        </p:nvCxnSpPr>
        <p:spPr>
          <a:xfrm flipV="1">
            <a:off x="2346746" y="4230080"/>
            <a:ext cx="0" cy="4460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A05FAB-F859-71C3-7578-F90187F89BD3}"/>
              </a:ext>
            </a:extLst>
          </p:cNvPr>
          <p:cNvCxnSpPr>
            <a:cxnSpLocks/>
          </p:cNvCxnSpPr>
          <p:nvPr/>
        </p:nvCxnSpPr>
        <p:spPr>
          <a:xfrm flipH="1">
            <a:off x="4823958" y="3489510"/>
            <a:ext cx="285207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0B31BEA-F61F-B0CA-977D-E48E6C2B5E97}"/>
              </a:ext>
            </a:extLst>
          </p:cNvPr>
          <p:cNvCxnSpPr>
            <a:cxnSpLocks/>
          </p:cNvCxnSpPr>
          <p:nvPr/>
        </p:nvCxnSpPr>
        <p:spPr>
          <a:xfrm flipV="1">
            <a:off x="7676034" y="3482341"/>
            <a:ext cx="0" cy="22947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8B9A5A2-4B8A-2F36-9DEA-76A8641676FB}"/>
              </a:ext>
            </a:extLst>
          </p:cNvPr>
          <p:cNvCxnSpPr>
            <a:cxnSpLocks/>
          </p:cNvCxnSpPr>
          <p:nvPr/>
        </p:nvCxnSpPr>
        <p:spPr>
          <a:xfrm flipH="1">
            <a:off x="2346746" y="5779481"/>
            <a:ext cx="53292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44B208-AAC0-4ADD-00F8-89A71C814C57}"/>
              </a:ext>
            </a:extLst>
          </p:cNvPr>
          <p:cNvCxnSpPr>
            <a:cxnSpLocks/>
            <a:endCxn id="16" idx="4"/>
          </p:cNvCxnSpPr>
          <p:nvPr/>
        </p:nvCxnSpPr>
        <p:spPr>
          <a:xfrm flipV="1">
            <a:off x="2346746" y="4796817"/>
            <a:ext cx="0" cy="98266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B222F337-9A7E-89AA-9783-F55DA06A9D6F}"/>
              </a:ext>
            </a:extLst>
          </p:cNvPr>
          <p:cNvSpPr/>
          <p:nvPr/>
        </p:nvSpPr>
        <p:spPr>
          <a:xfrm>
            <a:off x="3889675" y="3448236"/>
            <a:ext cx="73023" cy="7302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DB67E69-48B8-AD26-B9E3-C9758E634519}"/>
              </a:ext>
            </a:extLst>
          </p:cNvPr>
          <p:cNvSpPr/>
          <p:nvPr/>
        </p:nvSpPr>
        <p:spPr>
          <a:xfrm>
            <a:off x="5246988" y="3450222"/>
            <a:ext cx="73023" cy="7302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CF9BFE2-4DFA-81B9-B7EB-0DDDC256960F}"/>
              </a:ext>
            </a:extLst>
          </p:cNvPr>
          <p:cNvCxnSpPr>
            <a:cxnSpLocks/>
            <a:endCxn id="30" idx="0"/>
          </p:cNvCxnSpPr>
          <p:nvPr/>
        </p:nvCxnSpPr>
        <p:spPr>
          <a:xfrm>
            <a:off x="3926186" y="2618768"/>
            <a:ext cx="1" cy="82946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76600AE-AD73-4A32-6F7C-371212D8CE40}"/>
              </a:ext>
            </a:extLst>
          </p:cNvPr>
          <p:cNvCxnSpPr>
            <a:cxnSpLocks/>
          </p:cNvCxnSpPr>
          <p:nvPr/>
        </p:nvCxnSpPr>
        <p:spPr>
          <a:xfrm>
            <a:off x="5283499" y="2615994"/>
            <a:ext cx="1" cy="82946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0E7FF05D-75BE-0D0A-251F-B9D094CD7820}"/>
              </a:ext>
            </a:extLst>
          </p:cNvPr>
          <p:cNvSpPr/>
          <p:nvPr/>
        </p:nvSpPr>
        <p:spPr>
          <a:xfrm>
            <a:off x="3889674" y="2550107"/>
            <a:ext cx="73023" cy="7302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94CB007-7159-1B0B-E28B-C866388F1600}"/>
              </a:ext>
            </a:extLst>
          </p:cNvPr>
          <p:cNvSpPr/>
          <p:nvPr/>
        </p:nvSpPr>
        <p:spPr>
          <a:xfrm>
            <a:off x="5246988" y="2536614"/>
            <a:ext cx="73023" cy="7302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702C519-B985-4E54-0F7E-FB48570950EE}"/>
              </a:ext>
            </a:extLst>
          </p:cNvPr>
          <p:cNvSpPr txBox="1"/>
          <p:nvPr/>
        </p:nvSpPr>
        <p:spPr>
          <a:xfrm>
            <a:off x="3733800" y="2150466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	        -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DBEF8D2-B8F1-3752-F0A1-EC56DF05C502}"/>
                  </a:ext>
                </a:extLst>
              </p:cNvPr>
              <p:cNvSpPr txBox="1"/>
              <p:nvPr/>
            </p:nvSpPr>
            <p:spPr>
              <a:xfrm>
                <a:off x="4178055" y="1968821"/>
                <a:ext cx="88992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800" b="0" i="1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sz="2800" b="0" i="1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800" b="0" i="1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DBEF8D2-B8F1-3752-F0A1-EC56DF05C5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8055" y="1968821"/>
                <a:ext cx="889924" cy="430887"/>
              </a:xfrm>
              <a:prstGeom prst="rect">
                <a:avLst/>
              </a:prstGeom>
              <a:blipFill>
                <a:blip r:embed="rId3"/>
                <a:stretch>
                  <a:fillRect b="-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3F2CE31-6C72-E4C7-0553-6B8B5B434728}"/>
                  </a:ext>
                </a:extLst>
              </p:cNvPr>
              <p:cNvSpPr txBox="1"/>
              <p:nvPr/>
            </p:nvSpPr>
            <p:spPr>
              <a:xfrm>
                <a:off x="592883" y="3769337"/>
                <a:ext cx="124399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800" b="0" i="1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h𝑒𝑎𝑡</m:t>
                          </m:r>
                        </m:sub>
                      </m:sSub>
                      <m:r>
                        <a:rPr lang="en-US" sz="2800" b="0" i="1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800" b="0" i="1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3F2CE31-6C72-E4C7-0553-6B8B5B4347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883" y="3769337"/>
                <a:ext cx="1243995" cy="430887"/>
              </a:xfrm>
              <a:prstGeom prst="rect">
                <a:avLst/>
              </a:prstGeom>
              <a:blipFill>
                <a:blip r:embed="rId4"/>
                <a:stretch>
                  <a:fillRect b="-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7BCBCB8-8AEA-B1E8-8228-55FC5C5F9DCB}"/>
              </a:ext>
            </a:extLst>
          </p:cNvPr>
          <p:cNvCxnSpPr>
            <a:cxnSpLocks/>
          </p:cNvCxnSpPr>
          <p:nvPr/>
        </p:nvCxnSpPr>
        <p:spPr>
          <a:xfrm flipV="1">
            <a:off x="423224" y="4436474"/>
            <a:ext cx="0" cy="354012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2EE5A9A-1E95-7F7C-4B2E-8AC3D41242A3}"/>
              </a:ext>
            </a:extLst>
          </p:cNvPr>
          <p:cNvCxnSpPr>
            <a:cxnSpLocks/>
          </p:cNvCxnSpPr>
          <p:nvPr/>
        </p:nvCxnSpPr>
        <p:spPr>
          <a:xfrm flipH="1">
            <a:off x="423224" y="4436474"/>
            <a:ext cx="862012" cy="0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25B947C-EC5D-1EE8-A667-593EE031A9BD}"/>
              </a:ext>
            </a:extLst>
          </p:cNvPr>
          <p:cNvCxnSpPr>
            <a:cxnSpLocks/>
          </p:cNvCxnSpPr>
          <p:nvPr/>
        </p:nvCxnSpPr>
        <p:spPr>
          <a:xfrm flipV="1">
            <a:off x="1286824" y="4436474"/>
            <a:ext cx="0" cy="354012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9251AA3-8B56-25C1-05E4-70EE28A9B886}"/>
              </a:ext>
            </a:extLst>
          </p:cNvPr>
          <p:cNvCxnSpPr>
            <a:cxnSpLocks/>
          </p:cNvCxnSpPr>
          <p:nvPr/>
        </p:nvCxnSpPr>
        <p:spPr>
          <a:xfrm flipH="1">
            <a:off x="1285236" y="4790486"/>
            <a:ext cx="459978" cy="0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C3E0312-8A08-5600-D20D-5CDD04128555}"/>
              </a:ext>
            </a:extLst>
          </p:cNvPr>
          <p:cNvCxnSpPr>
            <a:cxnSpLocks/>
          </p:cNvCxnSpPr>
          <p:nvPr/>
        </p:nvCxnSpPr>
        <p:spPr>
          <a:xfrm flipH="1">
            <a:off x="237486" y="4792074"/>
            <a:ext cx="1527175" cy="0"/>
          </a:xfrm>
          <a:prstGeom prst="line">
            <a:avLst/>
          </a:prstGeom>
          <a:ln w="63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B7BD7DAC-E559-04CE-B99F-297AB25F5A19}"/>
                  </a:ext>
                </a:extLst>
              </p:cNvPr>
              <p:cNvSpPr txBox="1"/>
              <p:nvPr/>
            </p:nvSpPr>
            <p:spPr>
              <a:xfrm>
                <a:off x="179102" y="4765126"/>
                <a:ext cx="1657776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100" b="0" dirty="0"/>
                  <a:t>    </a:t>
                </a:r>
                <a14:m>
                  <m:oMath xmlns:m="http://schemas.openxmlformats.org/officeDocument/2006/math">
                    <m:r>
                      <a:rPr lang="en-US" sz="11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1100" dirty="0"/>
                  <a:t>                       </a:t>
                </a:r>
                <a14:m>
                  <m:oMath xmlns:m="http://schemas.openxmlformats.org/officeDocument/2006/math">
                    <m:r>
                      <a:rPr lang="en-US" sz="1100" b="0" i="1" dirty="0" smtClean="0">
                        <a:latin typeface="Cambria Math" panose="02040503050406030204" pitchFamily="18" charset="0"/>
                      </a:rPr>
                      <m:t>200</m:t>
                    </m:r>
                    <m:r>
                      <a:rPr lang="en-US" sz="1100" b="0" i="1" dirty="0" smtClean="0">
                        <a:latin typeface="Cambria Math" panose="02040503050406030204" pitchFamily="18" charset="0"/>
                      </a:rPr>
                      <m:t>𝑠𝑒𝑐</m:t>
                    </m:r>
                  </m:oMath>
                </a14:m>
                <a:endParaRPr lang="en-US" sz="1100" dirty="0"/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B7BD7DAC-E559-04CE-B99F-297AB25F5A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102" y="4765126"/>
                <a:ext cx="1657776" cy="2616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8" name="Group 77">
            <a:extLst>
              <a:ext uri="{FF2B5EF4-FFF2-40B4-BE49-F238E27FC236}">
                <a16:creationId xmlns:a16="http://schemas.microsoft.com/office/drawing/2014/main" id="{F8355794-DF72-12C1-45B3-A09E9434FC0F}"/>
              </a:ext>
            </a:extLst>
          </p:cNvPr>
          <p:cNvGrpSpPr/>
          <p:nvPr/>
        </p:nvGrpSpPr>
        <p:grpSpPr>
          <a:xfrm rot="16200000">
            <a:off x="4200153" y="4014580"/>
            <a:ext cx="695324" cy="695324"/>
            <a:chOff x="9354073" y="3871911"/>
            <a:chExt cx="695324" cy="695324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5FDBC86-1254-5454-1888-0125751539D6}"/>
                </a:ext>
              </a:extLst>
            </p:cNvPr>
            <p:cNvSpPr/>
            <p:nvPr/>
          </p:nvSpPr>
          <p:spPr>
            <a:xfrm>
              <a:off x="9354073" y="3871911"/>
              <a:ext cx="695324" cy="6953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DEC45714-34EE-C1EF-F971-AAEDBE4945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01735" y="4000498"/>
              <a:ext cx="0" cy="4460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B3A8C948-03BE-A3C5-ACC6-6D0730DAF151}"/>
              </a:ext>
            </a:extLst>
          </p:cNvPr>
          <p:cNvCxnSpPr>
            <a:cxnSpLocks/>
          </p:cNvCxnSpPr>
          <p:nvPr/>
        </p:nvCxnSpPr>
        <p:spPr>
          <a:xfrm>
            <a:off x="5283498" y="3476259"/>
            <a:ext cx="0" cy="90905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CA4372E-3338-8AED-1AFB-3DC0185C2C51}"/>
              </a:ext>
            </a:extLst>
          </p:cNvPr>
          <p:cNvCxnSpPr>
            <a:cxnSpLocks/>
          </p:cNvCxnSpPr>
          <p:nvPr/>
        </p:nvCxnSpPr>
        <p:spPr>
          <a:xfrm>
            <a:off x="3926185" y="3481925"/>
            <a:ext cx="1" cy="88507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385BECD3-931B-61B3-92D9-6ECD2D5435EA}"/>
              </a:ext>
            </a:extLst>
          </p:cNvPr>
          <p:cNvCxnSpPr>
            <a:cxnSpLocks/>
            <a:endCxn id="74" idx="0"/>
          </p:cNvCxnSpPr>
          <p:nvPr/>
        </p:nvCxnSpPr>
        <p:spPr>
          <a:xfrm>
            <a:off x="3926185" y="4361336"/>
            <a:ext cx="273968" cy="9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5DDB2552-1740-1870-EE8B-A1A3590E94BD}"/>
              </a:ext>
            </a:extLst>
          </p:cNvPr>
          <p:cNvCxnSpPr>
            <a:cxnSpLocks/>
          </p:cNvCxnSpPr>
          <p:nvPr/>
        </p:nvCxnSpPr>
        <p:spPr>
          <a:xfrm>
            <a:off x="4895478" y="4382424"/>
            <a:ext cx="38802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3A20B267-AC05-45F3-B7E3-FD7DB3C0C715}"/>
                  </a:ext>
                </a:extLst>
              </p:cNvPr>
              <p:cNvSpPr txBox="1"/>
              <p:nvPr/>
            </p:nvSpPr>
            <p:spPr>
              <a:xfrm>
                <a:off x="3962697" y="4721872"/>
                <a:ext cx="1368323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800" b="0" i="1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𝑠𝑒𝑛𝑠𝑒</m:t>
                          </m:r>
                        </m:sub>
                      </m:sSub>
                      <m:r>
                        <a:rPr lang="en-US" sz="2800" b="0" i="1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800" b="0" i="1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3A20B267-AC05-45F3-B7E3-FD7DB3C0C7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2697" y="4721872"/>
                <a:ext cx="1368323" cy="430887"/>
              </a:xfrm>
              <a:prstGeom prst="rect">
                <a:avLst/>
              </a:prstGeom>
              <a:blipFill>
                <a:blip r:embed="rId6"/>
                <a:stretch>
                  <a:fillRect b="-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9D50ED8-1B5C-54C7-A930-79CFE001C2DB}"/>
              </a:ext>
            </a:extLst>
          </p:cNvPr>
          <p:cNvCxnSpPr>
            <a:cxnSpLocks/>
          </p:cNvCxnSpPr>
          <p:nvPr/>
        </p:nvCxnSpPr>
        <p:spPr>
          <a:xfrm flipH="1">
            <a:off x="5444647" y="5053267"/>
            <a:ext cx="1590427" cy="0"/>
          </a:xfrm>
          <a:prstGeom prst="line">
            <a:avLst/>
          </a:prstGeom>
          <a:ln w="63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89B10F5-325A-0AB2-179B-DDBD28A44308}"/>
                  </a:ext>
                </a:extLst>
              </p:cNvPr>
              <p:cNvSpPr txBox="1"/>
              <p:nvPr/>
            </p:nvSpPr>
            <p:spPr>
              <a:xfrm>
                <a:off x="5407014" y="5059577"/>
                <a:ext cx="1657776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100" b="0" dirty="0"/>
                  <a:t>    </a:t>
                </a:r>
                <a14:m>
                  <m:oMath xmlns:m="http://schemas.openxmlformats.org/officeDocument/2006/math">
                    <m:r>
                      <a:rPr lang="en-US" sz="11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1100" dirty="0"/>
                  <a:t>                       </a:t>
                </a:r>
                <a14:m>
                  <m:oMath xmlns:m="http://schemas.openxmlformats.org/officeDocument/2006/math">
                    <m:r>
                      <a:rPr lang="en-US" sz="1100" b="0" i="1" dirty="0" smtClean="0">
                        <a:latin typeface="Cambria Math" panose="02040503050406030204" pitchFamily="18" charset="0"/>
                      </a:rPr>
                      <m:t>200</m:t>
                    </m:r>
                    <m:r>
                      <a:rPr lang="en-US" sz="1100" b="0" i="1" dirty="0" smtClean="0">
                        <a:latin typeface="Cambria Math" panose="02040503050406030204" pitchFamily="18" charset="0"/>
                      </a:rPr>
                      <m:t>𝑠𝑒𝑐</m:t>
                    </m:r>
                  </m:oMath>
                </a14:m>
                <a:endParaRPr lang="en-US" sz="1100" dirty="0"/>
              </a:p>
            </p:txBody>
          </p:sp>
        </mc:Choice>
        <mc:Fallback xmlns=""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89B10F5-325A-0AB2-179B-DDBD28A443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7014" y="5059577"/>
                <a:ext cx="1657776" cy="2616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32DBEBBC-0EA8-8314-71C7-2DC26DA5F728}"/>
              </a:ext>
            </a:extLst>
          </p:cNvPr>
          <p:cNvCxnSpPr>
            <a:cxnSpLocks/>
          </p:cNvCxnSpPr>
          <p:nvPr/>
        </p:nvCxnSpPr>
        <p:spPr>
          <a:xfrm flipV="1">
            <a:off x="6511910" y="4823806"/>
            <a:ext cx="0" cy="229461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88F398D9-B8E6-FCF9-7CEB-3BEBC0B88229}"/>
              </a:ext>
            </a:extLst>
          </p:cNvPr>
          <p:cNvCxnSpPr>
            <a:cxnSpLocks/>
          </p:cNvCxnSpPr>
          <p:nvPr/>
        </p:nvCxnSpPr>
        <p:spPr>
          <a:xfrm flipH="1">
            <a:off x="6511910" y="4823806"/>
            <a:ext cx="523164" cy="0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A5E235F-C8A6-E021-52FB-77D12BD31B35}"/>
              </a:ext>
            </a:extLst>
          </p:cNvPr>
          <p:cNvCxnSpPr>
            <a:cxnSpLocks/>
          </p:cNvCxnSpPr>
          <p:nvPr/>
        </p:nvCxnSpPr>
        <p:spPr>
          <a:xfrm flipH="1">
            <a:off x="5659426" y="5053267"/>
            <a:ext cx="852484" cy="0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F0EE2568-2DB4-F952-2442-3AB16E6ACACB}"/>
                  </a:ext>
                </a:extLst>
              </p:cNvPr>
              <p:cNvSpPr txBox="1"/>
              <p:nvPr/>
            </p:nvSpPr>
            <p:spPr>
              <a:xfrm>
                <a:off x="6773492" y="4682202"/>
                <a:ext cx="1108331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50" b="0" i="1" smtClean="0">
                          <a:latin typeface="Cambria Math" panose="02040503050406030204" pitchFamily="18" charset="0"/>
                        </a:rPr>
                        <m:t>50 </m:t>
                      </m:r>
                      <m:r>
                        <a:rPr lang="en-US" sz="1050" b="0" i="1" smtClean="0">
                          <a:latin typeface="Cambria Math" panose="02040503050406030204" pitchFamily="18" charset="0"/>
                        </a:rPr>
                        <m:t>𝑚𝐴</m:t>
                      </m:r>
                    </m:oMath>
                  </m:oMathPara>
                </a14:m>
                <a:endParaRPr lang="en-US" sz="1050" dirty="0"/>
              </a:p>
            </p:txBody>
          </p:sp>
        </mc:Choice>
        <mc:Fallback xmlns=""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F0EE2568-2DB4-F952-2442-3AB16E6ACA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3492" y="4682202"/>
                <a:ext cx="1108331" cy="2616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2" name="TextBox 111">
            <a:extLst>
              <a:ext uri="{FF2B5EF4-FFF2-40B4-BE49-F238E27FC236}">
                <a16:creationId xmlns:a16="http://schemas.microsoft.com/office/drawing/2014/main" id="{D1FF12AA-89BF-64F1-79D3-7F5F45A39B60}"/>
              </a:ext>
            </a:extLst>
          </p:cNvPr>
          <p:cNvSpPr txBox="1"/>
          <p:nvPr/>
        </p:nvSpPr>
        <p:spPr>
          <a:xfrm>
            <a:off x="7254111" y="1497098"/>
            <a:ext cx="4849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Diode Junction Temperature Calculation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93017023-448F-C3D9-E2C3-45B0821FD759}"/>
                  </a:ext>
                </a:extLst>
              </p:cNvPr>
              <p:cNvSpPr txBox="1"/>
              <p:nvPr/>
            </p:nvSpPr>
            <p:spPr>
              <a:xfrm>
                <a:off x="7533696" y="2145770"/>
                <a:ext cx="4290212" cy="3386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=−227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−241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+247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93017023-448F-C3D9-E2C3-45B0821FD7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3696" y="2145770"/>
                <a:ext cx="4290212" cy="338682"/>
              </a:xfrm>
              <a:prstGeom prst="rect">
                <a:avLst/>
              </a:prstGeom>
              <a:blipFill>
                <a:blip r:embed="rId9"/>
                <a:stretch>
                  <a:fillRect l="-994" r="-710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AD40C8-00C6-0477-EE1D-EEF05E66F74D}"/>
              </a:ext>
            </a:extLst>
          </p:cNvPr>
          <p:cNvCxnSpPr>
            <a:cxnSpLocks/>
          </p:cNvCxnSpPr>
          <p:nvPr/>
        </p:nvCxnSpPr>
        <p:spPr>
          <a:xfrm>
            <a:off x="8616410" y="5188984"/>
            <a:ext cx="2904320" cy="485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F7954F4-5D32-9764-E0D6-E9D5D5239BED}"/>
              </a:ext>
            </a:extLst>
          </p:cNvPr>
          <p:cNvCxnSpPr>
            <a:cxnSpLocks/>
          </p:cNvCxnSpPr>
          <p:nvPr/>
        </p:nvCxnSpPr>
        <p:spPr>
          <a:xfrm>
            <a:off x="8617072" y="3984169"/>
            <a:ext cx="0" cy="12048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BD1C9C9-4A21-98AC-6FFF-2EDE3B6C67E6}"/>
                  </a:ext>
                </a:extLst>
              </p:cNvPr>
              <p:cNvSpPr txBox="1"/>
              <p:nvPr/>
            </p:nvSpPr>
            <p:spPr>
              <a:xfrm>
                <a:off x="8321960" y="3505119"/>
                <a:ext cx="686172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BD1C9C9-4A21-98AC-6FFF-2EDE3B6C67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1960" y="3505119"/>
                <a:ext cx="686172" cy="391646"/>
              </a:xfrm>
              <a:prstGeom prst="rect">
                <a:avLst/>
              </a:prstGeom>
              <a:blipFill>
                <a:blip r:embed="rId10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80D7A7-658B-65AA-CF0C-CC9AD72959C0}"/>
                  </a:ext>
                </a:extLst>
              </p:cNvPr>
              <p:cNvSpPr txBox="1"/>
              <p:nvPr/>
            </p:nvSpPr>
            <p:spPr>
              <a:xfrm>
                <a:off x="11359282" y="5028556"/>
                <a:ext cx="60162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E80D7A7-658B-65AA-CF0C-CC9AD7295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59282" y="5028556"/>
                <a:ext cx="601625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91999DF-E2D5-496E-69F4-7E310E9F9B95}"/>
                  </a:ext>
                </a:extLst>
              </p:cNvPr>
              <p:cNvSpPr txBox="1"/>
              <p:nvPr/>
            </p:nvSpPr>
            <p:spPr>
              <a:xfrm>
                <a:off x="8207511" y="5242533"/>
                <a:ext cx="915069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dirty="0" smtClean="0">
                          <a:latin typeface="Cambria Math" panose="02040503050406030204" pitchFamily="18" charset="0"/>
                        </a:rPr>
                        <m:t>200</m:t>
                      </m:r>
                      <m:r>
                        <a:rPr lang="en-US" sz="1200" b="0" i="1" dirty="0" smtClean="0">
                          <a:latin typeface="Cambria Math" panose="02040503050406030204" pitchFamily="18" charset="0"/>
                        </a:rPr>
                        <m:t>𝑠𝑒𝑐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91999DF-E2D5-496E-69F4-7E310E9F9B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07511" y="5242533"/>
                <a:ext cx="915069" cy="276999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TextBox 45">
            <a:extLst>
              <a:ext uri="{FF2B5EF4-FFF2-40B4-BE49-F238E27FC236}">
                <a16:creationId xmlns:a16="http://schemas.microsoft.com/office/drawing/2014/main" id="{A11EBB88-6C4A-C6C4-8056-6515CEDE1DF4}"/>
              </a:ext>
            </a:extLst>
          </p:cNvPr>
          <p:cNvSpPr txBox="1"/>
          <p:nvPr/>
        </p:nvSpPr>
        <p:spPr>
          <a:xfrm>
            <a:off x="8593680" y="3078161"/>
            <a:ext cx="294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Example Cooling Curve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7C0E291-A152-179D-96C2-9A2ABB46B5F9}"/>
              </a:ext>
            </a:extLst>
          </p:cNvPr>
          <p:cNvSpPr txBox="1"/>
          <p:nvPr/>
        </p:nvSpPr>
        <p:spPr>
          <a:xfrm>
            <a:off x="237486" y="5152759"/>
            <a:ext cx="181330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Tested currents: 5, 10, 15, 20, 22, 24A </a:t>
            </a:r>
            <a:endParaRPr lang="en-US" dirty="0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A9B53FA3-AAA6-8046-4355-F9351F228BD9}"/>
              </a:ext>
            </a:extLst>
          </p:cNvPr>
          <p:cNvSpPr/>
          <p:nvPr/>
        </p:nvSpPr>
        <p:spPr>
          <a:xfrm>
            <a:off x="8649971" y="4167015"/>
            <a:ext cx="2252546" cy="1030373"/>
          </a:xfrm>
          <a:custGeom>
            <a:avLst/>
            <a:gdLst>
              <a:gd name="connsiteX0" fmla="*/ 0 w 2252546"/>
              <a:gd name="connsiteY0" fmla="*/ 0 h 1030373"/>
              <a:gd name="connsiteX1" fmla="*/ 173959 w 2252546"/>
              <a:gd name="connsiteY1" fmla="*/ 588784 h 1030373"/>
              <a:gd name="connsiteX2" fmla="*/ 878716 w 2252546"/>
              <a:gd name="connsiteY2" fmla="*/ 927782 h 1030373"/>
              <a:gd name="connsiteX3" fmla="*/ 2252546 w 2252546"/>
              <a:gd name="connsiteY3" fmla="*/ 1030373 h 1030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2546" h="1030373">
                <a:moveTo>
                  <a:pt x="0" y="0"/>
                </a:moveTo>
                <a:cubicBezTo>
                  <a:pt x="13753" y="217077"/>
                  <a:pt x="27506" y="434154"/>
                  <a:pt x="173959" y="588784"/>
                </a:cubicBezTo>
                <a:cubicBezTo>
                  <a:pt x="320412" y="743414"/>
                  <a:pt x="532285" y="854184"/>
                  <a:pt x="878716" y="927782"/>
                </a:cubicBezTo>
                <a:cubicBezTo>
                  <a:pt x="1225147" y="1001380"/>
                  <a:pt x="1955924" y="1028886"/>
                  <a:pt x="2252546" y="1030373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082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1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Postprocessing: Extraction of Heating Curve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553C23-6B5D-FAA8-BB2D-A8812680B1EF}"/>
              </a:ext>
            </a:extLst>
          </p:cNvPr>
          <p:cNvSpPr txBox="1"/>
          <p:nvPr/>
        </p:nvSpPr>
        <p:spPr>
          <a:xfrm>
            <a:off x="2650479" y="1107120"/>
            <a:ext cx="6891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latin typeface="Helvetica" panose="020B0604020202020204" pitchFamily="34" charset="0"/>
                <a:cs typeface="Helvetica" panose="020B0604020202020204" pitchFamily="34" charset="0"/>
              </a:rPr>
              <a:t>Goal: Given a cooling curve, calculate the heating curve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4271D-ECE7-CF00-2315-0CD165FD1468}"/>
              </a:ext>
            </a:extLst>
          </p:cNvPr>
          <p:cNvSpPr txBox="1"/>
          <p:nvPr/>
        </p:nvSpPr>
        <p:spPr>
          <a:xfrm>
            <a:off x="258762" y="1773043"/>
            <a:ext cx="234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Assumption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2E5E02-BE92-F475-55DD-DE53F5AD1602}"/>
              </a:ext>
            </a:extLst>
          </p:cNvPr>
          <p:cNvSpPr txBox="1"/>
          <p:nvPr/>
        </p:nvSpPr>
        <p:spPr>
          <a:xfrm>
            <a:off x="258761" y="2869177"/>
            <a:ext cx="234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Assumption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57CE5F-D1CD-2B3A-1640-13325CF9F517}"/>
              </a:ext>
            </a:extLst>
          </p:cNvPr>
          <p:cNvSpPr txBox="1"/>
          <p:nvPr/>
        </p:nvSpPr>
        <p:spPr>
          <a:xfrm>
            <a:off x="1085398" y="2321110"/>
            <a:ext cx="5123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Thermal system is linear and time-invariant (LTI)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07F660-1C1F-F87D-4A54-31E4D3FECEE4}"/>
              </a:ext>
            </a:extLst>
          </p:cNvPr>
          <p:cNvSpPr txBox="1"/>
          <p:nvPr/>
        </p:nvSpPr>
        <p:spPr>
          <a:xfrm>
            <a:off x="1085397" y="3356259"/>
            <a:ext cx="59488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System reaches steady-state within 200 seconds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66D0DA-F271-8359-42AC-F23D1C9FA8C4}"/>
              </a:ext>
            </a:extLst>
          </p:cNvPr>
          <p:cNvSpPr/>
          <p:nvPr/>
        </p:nvSpPr>
        <p:spPr>
          <a:xfrm>
            <a:off x="5080217" y="4331209"/>
            <a:ext cx="1924723" cy="85641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377198-AE59-A5F9-FBC1-8DB89A29C4DD}"/>
              </a:ext>
            </a:extLst>
          </p:cNvPr>
          <p:cNvSpPr/>
          <p:nvPr/>
        </p:nvSpPr>
        <p:spPr>
          <a:xfrm>
            <a:off x="5080216" y="5678424"/>
            <a:ext cx="1924723" cy="85641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68E15B-ACB9-FD95-265F-A9F777FE1385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058766" y="4759416"/>
            <a:ext cx="102145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0DF82BB-7312-3CC7-6BAA-C6453903A9B0}"/>
              </a:ext>
            </a:extLst>
          </p:cNvPr>
          <p:cNvCxnSpPr>
            <a:cxnSpLocks/>
          </p:cNvCxnSpPr>
          <p:nvPr/>
        </p:nvCxnSpPr>
        <p:spPr>
          <a:xfrm>
            <a:off x="4058766" y="6106631"/>
            <a:ext cx="102145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CAC3CFD-2AE3-8455-9302-D6F62955DB9F}"/>
              </a:ext>
            </a:extLst>
          </p:cNvPr>
          <p:cNvCxnSpPr>
            <a:cxnSpLocks/>
          </p:cNvCxnSpPr>
          <p:nvPr/>
        </p:nvCxnSpPr>
        <p:spPr>
          <a:xfrm>
            <a:off x="7004939" y="4759416"/>
            <a:ext cx="102145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346376C-8FBC-7EC1-9369-D421AA26F32A}"/>
              </a:ext>
            </a:extLst>
          </p:cNvPr>
          <p:cNvCxnSpPr>
            <a:cxnSpLocks/>
          </p:cNvCxnSpPr>
          <p:nvPr/>
        </p:nvCxnSpPr>
        <p:spPr>
          <a:xfrm>
            <a:off x="7004939" y="6106631"/>
            <a:ext cx="102145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A6BA59E-04F4-512F-AE32-FFA249250616}"/>
              </a:ext>
            </a:extLst>
          </p:cNvPr>
          <p:cNvSpPr txBox="1"/>
          <p:nvPr/>
        </p:nvSpPr>
        <p:spPr>
          <a:xfrm>
            <a:off x="5501185" y="4417721"/>
            <a:ext cx="10827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Thermal System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017BDE7-6371-4779-8B68-92AB35DFDD1B}"/>
              </a:ext>
            </a:extLst>
          </p:cNvPr>
          <p:cNvSpPr txBox="1"/>
          <p:nvPr/>
        </p:nvSpPr>
        <p:spPr>
          <a:xfrm>
            <a:off x="5497292" y="5768057"/>
            <a:ext cx="10827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Thermal System</a:t>
            </a:r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6E2846A-2781-A18B-FB3C-4FC699CE8F98}"/>
              </a:ext>
            </a:extLst>
          </p:cNvPr>
          <p:cNvCxnSpPr>
            <a:cxnSpLocks/>
          </p:cNvCxnSpPr>
          <p:nvPr/>
        </p:nvCxnSpPr>
        <p:spPr>
          <a:xfrm flipV="1">
            <a:off x="2918820" y="5944576"/>
            <a:ext cx="0" cy="35401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1859D2F-2348-41BF-8DFE-1932A9BEBF31}"/>
              </a:ext>
            </a:extLst>
          </p:cNvPr>
          <p:cNvCxnSpPr>
            <a:cxnSpLocks/>
          </p:cNvCxnSpPr>
          <p:nvPr/>
        </p:nvCxnSpPr>
        <p:spPr>
          <a:xfrm flipH="1">
            <a:off x="2918820" y="5944576"/>
            <a:ext cx="862012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5855F2-7B78-CE63-B8D8-4EE5196D3DC2}"/>
              </a:ext>
            </a:extLst>
          </p:cNvPr>
          <p:cNvCxnSpPr>
            <a:cxnSpLocks/>
          </p:cNvCxnSpPr>
          <p:nvPr/>
        </p:nvCxnSpPr>
        <p:spPr>
          <a:xfrm flipH="1">
            <a:off x="2711254" y="6298588"/>
            <a:ext cx="1069578" cy="0"/>
          </a:xfrm>
          <a:prstGeom prst="line">
            <a:avLst/>
          </a:prstGeom>
          <a:ln w="63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2644B44-18AF-44E1-EA69-976EB821D820}"/>
                  </a:ext>
                </a:extLst>
              </p:cNvPr>
              <p:cNvSpPr txBox="1"/>
              <p:nvPr/>
            </p:nvSpPr>
            <p:spPr>
              <a:xfrm>
                <a:off x="2674698" y="6273228"/>
                <a:ext cx="721917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100" b="0" dirty="0"/>
                  <a:t>    </a:t>
                </a:r>
                <a14:m>
                  <m:oMath xmlns:m="http://schemas.openxmlformats.org/officeDocument/2006/math">
                    <m:r>
                      <a:rPr lang="en-US" sz="11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11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2644B44-18AF-44E1-EA69-976EB821D8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4698" y="6273228"/>
                <a:ext cx="721917" cy="26161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0AD1B87-6E38-D9A7-760E-4A502146823C}"/>
              </a:ext>
            </a:extLst>
          </p:cNvPr>
          <p:cNvCxnSpPr>
            <a:cxnSpLocks/>
          </p:cNvCxnSpPr>
          <p:nvPr/>
        </p:nvCxnSpPr>
        <p:spPr>
          <a:xfrm flipV="1">
            <a:off x="3626402" y="4597361"/>
            <a:ext cx="0" cy="35401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C1C1FCE-6D00-AEC5-1A6A-4F9D8ED06406}"/>
              </a:ext>
            </a:extLst>
          </p:cNvPr>
          <p:cNvCxnSpPr>
            <a:cxnSpLocks/>
          </p:cNvCxnSpPr>
          <p:nvPr/>
        </p:nvCxnSpPr>
        <p:spPr>
          <a:xfrm flipH="1">
            <a:off x="2764390" y="4597361"/>
            <a:ext cx="862012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5948C10-33EC-5D2C-22DF-EDF791CA5EB6}"/>
              </a:ext>
            </a:extLst>
          </p:cNvPr>
          <p:cNvCxnSpPr>
            <a:cxnSpLocks/>
          </p:cNvCxnSpPr>
          <p:nvPr/>
        </p:nvCxnSpPr>
        <p:spPr>
          <a:xfrm flipH="1">
            <a:off x="2674698" y="4951373"/>
            <a:ext cx="1296408" cy="0"/>
          </a:xfrm>
          <a:prstGeom prst="line">
            <a:avLst/>
          </a:prstGeom>
          <a:ln w="63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AF80928-CDAA-42B0-2468-D08EBC995FA2}"/>
                  </a:ext>
                </a:extLst>
              </p:cNvPr>
              <p:cNvSpPr txBox="1"/>
              <p:nvPr/>
            </p:nvSpPr>
            <p:spPr>
              <a:xfrm>
                <a:off x="3188815" y="4926013"/>
                <a:ext cx="862011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100" b="0" dirty="0"/>
                  <a:t>    </a:t>
                </a:r>
                <a14:m>
                  <m:oMath xmlns:m="http://schemas.openxmlformats.org/officeDocument/2006/math">
                    <m:r>
                      <a:rPr lang="en-US" sz="1100" b="0" i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100" b="0" i="1" smtClean="0">
                        <a:latin typeface="Cambria Math" panose="02040503050406030204" pitchFamily="18" charset="0"/>
                      </a:rPr>
                      <m:t>00</m:t>
                    </m:r>
                    <m:r>
                      <a:rPr lang="en-US" sz="1100" b="0" i="1" smtClean="0">
                        <a:latin typeface="Cambria Math" panose="02040503050406030204" pitchFamily="18" charset="0"/>
                      </a:rPr>
                      <m:t>𝑠𝑒𝑐</m:t>
                    </m:r>
                  </m:oMath>
                </a14:m>
                <a:endParaRPr lang="en-US" sz="11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AF80928-CDAA-42B0-2468-D08EBC995F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8815" y="4926013"/>
                <a:ext cx="862011" cy="2616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83E06D9-DA4F-7C8C-BB14-70CDB02A2669}"/>
                  </a:ext>
                </a:extLst>
              </p:cNvPr>
              <p:cNvSpPr txBox="1"/>
              <p:nvPr/>
            </p:nvSpPr>
            <p:spPr>
              <a:xfrm>
                <a:off x="1874078" y="4022182"/>
                <a:ext cx="264263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)=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h𝑒𝑎𝑡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)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83E06D9-DA4F-7C8C-BB14-70CDB02A26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4078" y="4022182"/>
                <a:ext cx="2642635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660A3EE-3DAE-E355-6402-5675A8F819D5}"/>
                  </a:ext>
                </a:extLst>
              </p:cNvPr>
              <p:cNvSpPr txBox="1"/>
              <p:nvPr/>
            </p:nvSpPr>
            <p:spPr>
              <a:xfrm>
                <a:off x="8034331" y="4559727"/>
                <a:ext cx="819150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660A3EE-3DAE-E355-6402-5675A8F819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4331" y="4559727"/>
                <a:ext cx="819150" cy="391646"/>
              </a:xfrm>
              <a:prstGeom prst="rect">
                <a:avLst/>
              </a:prstGeom>
              <a:blipFill>
                <a:blip r:embed="rId5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6CCF388-D982-96E9-37DE-A1CC1C631203}"/>
                  </a:ext>
                </a:extLst>
              </p:cNvPr>
              <p:cNvSpPr txBox="1"/>
              <p:nvPr/>
            </p:nvSpPr>
            <p:spPr>
              <a:xfrm>
                <a:off x="1334742" y="5471780"/>
                <a:ext cx="3401828" cy="3767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+200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6CCF388-D982-96E9-37DE-A1CC1C6312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4742" y="5471780"/>
                <a:ext cx="3401828" cy="376770"/>
              </a:xfrm>
              <a:prstGeom prst="rect">
                <a:avLst/>
              </a:prstGeom>
              <a:blipFill>
                <a:blip r:embed="rId6"/>
                <a:stretch>
                  <a:fillRect t="-3279" b="-16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838445A-58B2-697B-A068-300A214983C5}"/>
                  </a:ext>
                </a:extLst>
              </p:cNvPr>
              <p:cNvSpPr txBox="1"/>
              <p:nvPr/>
            </p:nvSpPr>
            <p:spPr>
              <a:xfrm>
                <a:off x="7801027" y="5893156"/>
                <a:ext cx="4585181" cy="4054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  <m:t>𝑇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b="0" i="0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200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+200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𝑒𝑛𝑣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838445A-58B2-697B-A068-300A214983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1027" y="5893156"/>
                <a:ext cx="4585181" cy="405432"/>
              </a:xfrm>
              <a:prstGeom prst="rect">
                <a:avLst/>
              </a:prstGeom>
              <a:blipFill>
                <a:blip r:embed="rId7"/>
                <a:stretch>
                  <a:fillRect b="-7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Oval 49">
            <a:extLst>
              <a:ext uri="{FF2B5EF4-FFF2-40B4-BE49-F238E27FC236}">
                <a16:creationId xmlns:a16="http://schemas.microsoft.com/office/drawing/2014/main" id="{AD068884-180D-31E7-3748-7BEB57C660D7}"/>
              </a:ext>
            </a:extLst>
          </p:cNvPr>
          <p:cNvSpPr/>
          <p:nvPr/>
        </p:nvSpPr>
        <p:spPr>
          <a:xfrm>
            <a:off x="8091488" y="5640840"/>
            <a:ext cx="4023070" cy="90076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8E79D00-BE01-06B5-8853-A8A5E17BF6C7}"/>
              </a:ext>
            </a:extLst>
          </p:cNvPr>
          <p:cNvCxnSpPr>
            <a:cxnSpLocks/>
          </p:cNvCxnSpPr>
          <p:nvPr/>
        </p:nvCxnSpPr>
        <p:spPr>
          <a:xfrm flipH="1">
            <a:off x="296642" y="5400675"/>
            <a:ext cx="116300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F7B414ED-388A-2DB1-5B8D-79159F143CB2}"/>
              </a:ext>
            </a:extLst>
          </p:cNvPr>
          <p:cNvSpPr txBox="1"/>
          <p:nvPr/>
        </p:nvSpPr>
        <p:spPr>
          <a:xfrm>
            <a:off x="504824" y="4342097"/>
            <a:ext cx="11632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Cooling</a:t>
            </a:r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6C8E9B5-5626-1D83-43A2-6CE84E574F81}"/>
              </a:ext>
            </a:extLst>
          </p:cNvPr>
          <p:cNvSpPr txBox="1"/>
          <p:nvPr/>
        </p:nvSpPr>
        <p:spPr>
          <a:xfrm>
            <a:off x="504824" y="5744591"/>
            <a:ext cx="1617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Heating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337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Rectangle 1183">
            <a:extLst>
              <a:ext uri="{FF2B5EF4-FFF2-40B4-BE49-F238E27FC236}">
                <a16:creationId xmlns:a16="http://schemas.microsoft.com/office/drawing/2014/main" id="{74D6C663-DE0A-749D-4AF8-4EA192D94D22}"/>
              </a:ext>
            </a:extLst>
          </p:cNvPr>
          <p:cNvSpPr/>
          <p:nvPr/>
        </p:nvSpPr>
        <p:spPr>
          <a:xfrm>
            <a:off x="1672236" y="5318682"/>
            <a:ext cx="6871559" cy="1270878"/>
          </a:xfrm>
          <a:prstGeom prst="rect">
            <a:avLst/>
          </a:prstGeom>
          <a:solidFill>
            <a:srgbClr val="9E1B3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9" name="Rectangle 1178">
            <a:extLst>
              <a:ext uri="{FF2B5EF4-FFF2-40B4-BE49-F238E27FC236}">
                <a16:creationId xmlns:a16="http://schemas.microsoft.com/office/drawing/2014/main" id="{431AFB4E-EB4F-DE1C-4827-67C2724C1013}"/>
              </a:ext>
            </a:extLst>
          </p:cNvPr>
          <p:cNvSpPr/>
          <p:nvPr/>
        </p:nvSpPr>
        <p:spPr>
          <a:xfrm>
            <a:off x="1672236" y="3621705"/>
            <a:ext cx="6871559" cy="1270878"/>
          </a:xfrm>
          <a:prstGeom prst="rect">
            <a:avLst/>
          </a:prstGeom>
          <a:solidFill>
            <a:srgbClr val="9E1B3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EC9688-B3C1-146B-925B-3812D4376157}"/>
              </a:ext>
            </a:extLst>
          </p:cNvPr>
          <p:cNvSpPr/>
          <p:nvPr/>
        </p:nvSpPr>
        <p:spPr>
          <a:xfrm>
            <a:off x="1678144" y="1873567"/>
            <a:ext cx="5495571" cy="1270878"/>
          </a:xfrm>
          <a:prstGeom prst="rect">
            <a:avLst/>
          </a:prstGeom>
          <a:solidFill>
            <a:srgbClr val="9E1B3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1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Postprocessing: Tau Intensity Calculation</a:t>
            </a:r>
          </a:p>
        </p:txBody>
      </p:sp>
      <p:pic>
        <p:nvPicPr>
          <p:cNvPr id="1026" name="Picture 2" descr="Thermal distribution throughout power module layers simulated in COMSOL.">
            <a:extLst>
              <a:ext uri="{FF2B5EF4-FFF2-40B4-BE49-F238E27FC236}">
                <a16:creationId xmlns:a16="http://schemas.microsoft.com/office/drawing/2014/main" id="{CA308266-859D-8506-0CD1-E9A7F68C8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890" y="506422"/>
            <a:ext cx="4362276" cy="2453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793239-1915-AFD8-36E8-1FF333D0098C}"/>
              </a:ext>
            </a:extLst>
          </p:cNvPr>
          <p:cNvSpPr txBox="1"/>
          <p:nvPr/>
        </p:nvSpPr>
        <p:spPr>
          <a:xfrm>
            <a:off x="7223600" y="3017141"/>
            <a:ext cx="4699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7. Example diagram of heat flow through a power device [3].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9599D-370C-3E67-A0DD-B4DC3DF806FE}"/>
              </a:ext>
            </a:extLst>
          </p:cNvPr>
          <p:cNvSpPr txBox="1"/>
          <p:nvPr/>
        </p:nvSpPr>
        <p:spPr>
          <a:xfrm>
            <a:off x="1926206" y="1468474"/>
            <a:ext cx="234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Single Element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1CAF0F-A206-87F8-A485-8E48DDE7B17B}"/>
              </a:ext>
            </a:extLst>
          </p:cNvPr>
          <p:cNvSpPr txBox="1"/>
          <p:nvPr/>
        </p:nvSpPr>
        <p:spPr>
          <a:xfrm>
            <a:off x="1807142" y="3259166"/>
            <a:ext cx="234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Lumped Element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EBDCAE-08D0-67A1-4113-59A67188A05C}"/>
              </a:ext>
            </a:extLst>
          </p:cNvPr>
          <p:cNvSpPr txBox="1"/>
          <p:nvPr/>
        </p:nvSpPr>
        <p:spPr>
          <a:xfrm>
            <a:off x="1646294" y="4926051"/>
            <a:ext cx="266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Continuous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AA93BEC-32AA-16C2-5D17-ECE5DF298885}"/>
                  </a:ext>
                </a:extLst>
              </p:cNvPr>
              <p:cNvSpPr txBox="1"/>
              <p:nvPr/>
            </p:nvSpPr>
            <p:spPr>
              <a:xfrm>
                <a:off x="2033588" y="2396666"/>
                <a:ext cx="2128916" cy="3836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∗(1−</m:t>
                    </m:r>
                    <m:sSup>
                      <m:sSup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)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AA93BEC-32AA-16C2-5D17-ECE5DF2988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3588" y="2396666"/>
                <a:ext cx="2128916" cy="3836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3C435D9-443E-B2DF-76AA-81A1FA7B6A59}"/>
                  </a:ext>
                </a:extLst>
              </p:cNvPr>
              <p:cNvSpPr txBox="1"/>
              <p:nvPr/>
            </p:nvSpPr>
            <p:spPr>
              <a:xfrm>
                <a:off x="1807142" y="3863378"/>
                <a:ext cx="2724014" cy="779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∗(1−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den>
                              </m:f>
                            </m:sup>
                          </m:sSup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)</m:t>
                          </m:r>
                        </m:e>
                      </m:nary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3C435D9-443E-B2DF-76AA-81A1FA7B6A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7142" y="3863378"/>
                <a:ext cx="2724014" cy="77912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EFA4240-4A9F-A50D-EB55-F2CD595425EA}"/>
                  </a:ext>
                </a:extLst>
              </p:cNvPr>
              <p:cNvSpPr txBox="1"/>
              <p:nvPr/>
            </p:nvSpPr>
            <p:spPr>
              <a:xfrm>
                <a:off x="1807141" y="5644549"/>
                <a:ext cx="3051092" cy="6191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d>
                            <m:d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num>
                                    <m:den>
                                      <m:r>
                                        <a:rPr lang="en-US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𝜏</m:t>
                                      </m:r>
                                    </m:den>
                                  </m:f>
                                </m:sup>
                              </m:sSup>
                            </m:e>
                          </m:d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nary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EFA4240-4A9F-A50D-EB55-F2CD595425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7141" y="5644549"/>
                <a:ext cx="3051092" cy="61914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000D47EA-C6A5-6E88-E36E-4F9FA6754575}"/>
              </a:ext>
            </a:extLst>
          </p:cNvPr>
          <p:cNvSpPr txBox="1"/>
          <p:nvPr/>
        </p:nvSpPr>
        <p:spPr>
          <a:xfrm rot="5400000">
            <a:off x="-36566" y="3529088"/>
            <a:ext cx="23907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Increasing Accuracy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C84AB1C-2C4E-1F19-E611-AE52EFF6D7FD}"/>
              </a:ext>
            </a:extLst>
          </p:cNvPr>
          <p:cNvSpPr txBox="1"/>
          <p:nvPr/>
        </p:nvSpPr>
        <p:spPr>
          <a:xfrm>
            <a:off x="2150872" y="1968052"/>
            <a:ext cx="17551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 response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1084" name="Group 1083">
            <a:extLst>
              <a:ext uri="{FF2B5EF4-FFF2-40B4-BE49-F238E27FC236}">
                <a16:creationId xmlns:a16="http://schemas.microsoft.com/office/drawing/2014/main" id="{2CB5E642-6E9F-6899-6F26-DF0D8C655425}"/>
              </a:ext>
            </a:extLst>
          </p:cNvPr>
          <p:cNvGrpSpPr/>
          <p:nvPr/>
        </p:nvGrpSpPr>
        <p:grpSpPr>
          <a:xfrm>
            <a:off x="5056805" y="2275027"/>
            <a:ext cx="1222609" cy="555035"/>
            <a:chOff x="4531156" y="3444411"/>
            <a:chExt cx="2592553" cy="1176956"/>
          </a:xfrm>
        </p:grpSpPr>
        <p:cxnSp>
          <p:nvCxnSpPr>
            <p:cNvPr id="1060" name="Straight Connector 1059">
              <a:extLst>
                <a:ext uri="{FF2B5EF4-FFF2-40B4-BE49-F238E27FC236}">
                  <a16:creationId xmlns:a16="http://schemas.microsoft.com/office/drawing/2014/main" id="{1137F06D-DACD-BF4E-FC96-7E73D34D5EFC}"/>
                </a:ext>
              </a:extLst>
            </p:cNvPr>
            <p:cNvCxnSpPr>
              <a:cxnSpLocks/>
            </p:cNvCxnSpPr>
            <p:nvPr/>
          </p:nvCxnSpPr>
          <p:spPr>
            <a:xfrm>
              <a:off x="5872275" y="3874942"/>
              <a:ext cx="0" cy="4686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1" name="Straight Connector 1060">
              <a:extLst>
                <a:ext uri="{FF2B5EF4-FFF2-40B4-BE49-F238E27FC236}">
                  <a16:creationId xmlns:a16="http://schemas.microsoft.com/office/drawing/2014/main" id="{098702DC-CED8-52A0-EAB5-677883ACC6E8}"/>
                </a:ext>
              </a:extLst>
            </p:cNvPr>
            <p:cNvCxnSpPr>
              <a:cxnSpLocks/>
            </p:cNvCxnSpPr>
            <p:nvPr/>
          </p:nvCxnSpPr>
          <p:spPr>
            <a:xfrm>
              <a:off x="5998005" y="3874942"/>
              <a:ext cx="0" cy="4686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2" name="Straight Connector 1061">
              <a:extLst>
                <a:ext uri="{FF2B5EF4-FFF2-40B4-BE49-F238E27FC236}">
                  <a16:creationId xmlns:a16="http://schemas.microsoft.com/office/drawing/2014/main" id="{CF1C96FB-7EFB-B418-C025-CA77BC9353A4}"/>
                </a:ext>
              </a:extLst>
            </p:cNvPr>
            <p:cNvCxnSpPr>
              <a:cxnSpLocks/>
            </p:cNvCxnSpPr>
            <p:nvPr/>
          </p:nvCxnSpPr>
          <p:spPr>
            <a:xfrm>
              <a:off x="5201715" y="4103542"/>
              <a:ext cx="6705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3" name="Straight Connector 1062">
              <a:extLst>
                <a:ext uri="{FF2B5EF4-FFF2-40B4-BE49-F238E27FC236}">
                  <a16:creationId xmlns:a16="http://schemas.microsoft.com/office/drawing/2014/main" id="{1FE13B4A-66E9-EAB0-321B-903A8E5ECFAF}"/>
                </a:ext>
              </a:extLst>
            </p:cNvPr>
            <p:cNvCxnSpPr>
              <a:cxnSpLocks/>
            </p:cNvCxnSpPr>
            <p:nvPr/>
          </p:nvCxnSpPr>
          <p:spPr>
            <a:xfrm>
              <a:off x="5998005" y="4103542"/>
              <a:ext cx="6705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4" name="Straight Connector 1063">
              <a:extLst>
                <a:ext uri="{FF2B5EF4-FFF2-40B4-BE49-F238E27FC236}">
                  <a16:creationId xmlns:a16="http://schemas.microsoft.com/office/drawing/2014/main" id="{3CAD3215-B714-6BB2-0077-CF086974D5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0806" y="3444413"/>
              <a:ext cx="180499" cy="174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5" name="Straight Connector 1064">
              <a:extLst>
                <a:ext uri="{FF2B5EF4-FFF2-40B4-BE49-F238E27FC236}">
                  <a16:creationId xmlns:a16="http://schemas.microsoft.com/office/drawing/2014/main" id="{9A0673A6-2C3E-1ACF-A1D3-D899BF9ABA3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731305" y="3444411"/>
              <a:ext cx="201930" cy="1905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6" name="Straight Connector 1065">
              <a:extLst>
                <a:ext uri="{FF2B5EF4-FFF2-40B4-BE49-F238E27FC236}">
                  <a16:creationId xmlns:a16="http://schemas.microsoft.com/office/drawing/2014/main" id="{9E0D9086-4B7E-1358-AF31-CC1A1DBA30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33235" y="3444413"/>
              <a:ext cx="205740" cy="1905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7" name="Straight Connector 1066">
              <a:extLst>
                <a:ext uri="{FF2B5EF4-FFF2-40B4-BE49-F238E27FC236}">
                  <a16:creationId xmlns:a16="http://schemas.microsoft.com/office/drawing/2014/main" id="{721CA9C9-9379-804E-C32E-58CE7F9AE85E}"/>
                </a:ext>
              </a:extLst>
            </p:cNvPr>
            <p:cNvCxnSpPr>
              <a:cxnSpLocks/>
            </p:cNvCxnSpPr>
            <p:nvPr/>
          </p:nvCxnSpPr>
          <p:spPr>
            <a:xfrm>
              <a:off x="6135165" y="3444413"/>
              <a:ext cx="179070" cy="1905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8" name="Straight Connector 1067">
              <a:extLst>
                <a:ext uri="{FF2B5EF4-FFF2-40B4-BE49-F238E27FC236}">
                  <a16:creationId xmlns:a16="http://schemas.microsoft.com/office/drawing/2014/main" id="{074C3E99-7351-F91E-47CE-55981AAA53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14235" y="3539663"/>
              <a:ext cx="106680" cy="95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9" name="Straight Connector 1068">
              <a:extLst>
                <a:ext uri="{FF2B5EF4-FFF2-40B4-BE49-F238E27FC236}">
                  <a16:creationId xmlns:a16="http://schemas.microsoft.com/office/drawing/2014/main" id="{B94476D5-4762-5E5C-120A-EB0203ABA65A}"/>
                </a:ext>
              </a:extLst>
            </p:cNvPr>
            <p:cNvCxnSpPr>
              <a:cxnSpLocks/>
            </p:cNvCxnSpPr>
            <p:nvPr/>
          </p:nvCxnSpPr>
          <p:spPr>
            <a:xfrm>
              <a:off x="6420915" y="3539663"/>
              <a:ext cx="2476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0" name="Straight Connector 1069">
              <a:extLst>
                <a:ext uri="{FF2B5EF4-FFF2-40B4-BE49-F238E27FC236}">
                  <a16:creationId xmlns:a16="http://schemas.microsoft.com/office/drawing/2014/main" id="{F4F28099-09A7-5326-B7B8-F1FE6A321DF2}"/>
                </a:ext>
              </a:extLst>
            </p:cNvPr>
            <p:cNvCxnSpPr>
              <a:cxnSpLocks/>
            </p:cNvCxnSpPr>
            <p:nvPr/>
          </p:nvCxnSpPr>
          <p:spPr>
            <a:xfrm>
              <a:off x="5479369" y="3539663"/>
              <a:ext cx="72628" cy="790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1" name="Straight Connector 1070">
              <a:extLst>
                <a:ext uri="{FF2B5EF4-FFF2-40B4-BE49-F238E27FC236}">
                  <a16:creationId xmlns:a16="http://schemas.microsoft.com/office/drawing/2014/main" id="{21BA1233-4873-96F3-DFB4-1FC23D9467AB}"/>
                </a:ext>
              </a:extLst>
            </p:cNvPr>
            <p:cNvCxnSpPr>
              <a:cxnSpLocks/>
            </p:cNvCxnSpPr>
            <p:nvPr/>
          </p:nvCxnSpPr>
          <p:spPr>
            <a:xfrm>
              <a:off x="5201715" y="3539663"/>
              <a:ext cx="2781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2" name="Straight Connector 1071">
              <a:extLst>
                <a:ext uri="{FF2B5EF4-FFF2-40B4-BE49-F238E27FC236}">
                  <a16:creationId xmlns:a16="http://schemas.microsoft.com/office/drawing/2014/main" id="{96102DE7-CDD2-6FB2-3027-1F633275C799}"/>
                </a:ext>
              </a:extLst>
            </p:cNvPr>
            <p:cNvCxnSpPr>
              <a:cxnSpLocks/>
            </p:cNvCxnSpPr>
            <p:nvPr/>
          </p:nvCxnSpPr>
          <p:spPr>
            <a:xfrm>
              <a:off x="5201715" y="3539663"/>
              <a:ext cx="0" cy="563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3" name="Straight Connector 1072">
              <a:extLst>
                <a:ext uri="{FF2B5EF4-FFF2-40B4-BE49-F238E27FC236}">
                  <a16:creationId xmlns:a16="http://schemas.microsoft.com/office/drawing/2014/main" id="{4BACEC3A-2927-C6FE-AA1D-9FD9C6F61B35}"/>
                </a:ext>
              </a:extLst>
            </p:cNvPr>
            <p:cNvCxnSpPr>
              <a:cxnSpLocks/>
            </p:cNvCxnSpPr>
            <p:nvPr/>
          </p:nvCxnSpPr>
          <p:spPr>
            <a:xfrm>
              <a:off x="6668565" y="3539663"/>
              <a:ext cx="0" cy="563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074" name="Group 1073">
              <a:extLst>
                <a:ext uri="{FF2B5EF4-FFF2-40B4-BE49-F238E27FC236}">
                  <a16:creationId xmlns:a16="http://schemas.microsoft.com/office/drawing/2014/main" id="{29D8B71C-A5AD-D4BC-F182-273B360FFCDF}"/>
                </a:ext>
              </a:extLst>
            </p:cNvPr>
            <p:cNvGrpSpPr/>
            <p:nvPr/>
          </p:nvGrpSpPr>
          <p:grpSpPr>
            <a:xfrm>
              <a:off x="4531156" y="3999736"/>
              <a:ext cx="343836" cy="343836"/>
              <a:chOff x="6735129" y="5261330"/>
              <a:chExt cx="695324" cy="695324"/>
            </a:xfrm>
          </p:grpSpPr>
          <p:sp>
            <p:nvSpPr>
              <p:cNvPr id="1075" name="Oval 1074">
                <a:extLst>
                  <a:ext uri="{FF2B5EF4-FFF2-40B4-BE49-F238E27FC236}">
                    <a16:creationId xmlns:a16="http://schemas.microsoft.com/office/drawing/2014/main" id="{9EDC0C32-4FB7-4F79-0ACA-2D8BFFC71A49}"/>
                  </a:ext>
                </a:extLst>
              </p:cNvPr>
              <p:cNvSpPr/>
              <p:nvPr/>
            </p:nvSpPr>
            <p:spPr>
              <a:xfrm>
                <a:off x="6735129" y="5261330"/>
                <a:ext cx="695324" cy="695324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76" name="Straight Arrow Connector 1075">
                <a:extLst>
                  <a:ext uri="{FF2B5EF4-FFF2-40B4-BE49-F238E27FC236}">
                    <a16:creationId xmlns:a16="http://schemas.microsoft.com/office/drawing/2014/main" id="{9A6D9269-F99F-0870-5ECF-3CE1B079F68C}"/>
                  </a:ext>
                </a:extLst>
              </p:cNvPr>
              <p:cNvCxnSpPr/>
              <p:nvPr/>
            </p:nvCxnSpPr>
            <p:spPr>
              <a:xfrm flipV="1">
                <a:off x="7082791" y="5389917"/>
                <a:ext cx="0" cy="446088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77" name="Straight Connector 1076">
              <a:extLst>
                <a:ext uri="{FF2B5EF4-FFF2-40B4-BE49-F238E27FC236}">
                  <a16:creationId xmlns:a16="http://schemas.microsoft.com/office/drawing/2014/main" id="{9C59F7CB-0AD5-19CB-9336-FA6641A04267}"/>
                </a:ext>
              </a:extLst>
            </p:cNvPr>
            <p:cNvCxnSpPr>
              <a:cxnSpLocks/>
              <a:endCxn id="1075" idx="0"/>
            </p:cNvCxnSpPr>
            <p:nvPr/>
          </p:nvCxnSpPr>
          <p:spPr>
            <a:xfrm>
              <a:off x="4703074" y="3821602"/>
              <a:ext cx="0" cy="1781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8" name="Straight Connector 1077">
              <a:extLst>
                <a:ext uri="{FF2B5EF4-FFF2-40B4-BE49-F238E27FC236}">
                  <a16:creationId xmlns:a16="http://schemas.microsoft.com/office/drawing/2014/main" id="{CA44676C-CA2D-ADAE-6185-91E3747C0A0C}"/>
                </a:ext>
              </a:extLst>
            </p:cNvPr>
            <p:cNvCxnSpPr>
              <a:cxnSpLocks/>
            </p:cNvCxnSpPr>
            <p:nvPr/>
          </p:nvCxnSpPr>
          <p:spPr>
            <a:xfrm>
              <a:off x="4712833" y="3821602"/>
              <a:ext cx="48888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9" name="Straight Connector 1078">
              <a:extLst>
                <a:ext uri="{FF2B5EF4-FFF2-40B4-BE49-F238E27FC236}">
                  <a16:creationId xmlns:a16="http://schemas.microsoft.com/office/drawing/2014/main" id="{357F4DAF-19EB-381A-6C51-087F3640634E}"/>
                </a:ext>
              </a:extLst>
            </p:cNvPr>
            <p:cNvCxnSpPr>
              <a:cxnSpLocks/>
            </p:cNvCxnSpPr>
            <p:nvPr/>
          </p:nvCxnSpPr>
          <p:spPr>
            <a:xfrm>
              <a:off x="6668565" y="3821602"/>
              <a:ext cx="3276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0" name="Straight Connector 1079">
              <a:extLst>
                <a:ext uri="{FF2B5EF4-FFF2-40B4-BE49-F238E27FC236}">
                  <a16:creationId xmlns:a16="http://schemas.microsoft.com/office/drawing/2014/main" id="{E94A3101-A7AE-7502-35D1-928DC26C0FF3}"/>
                </a:ext>
              </a:extLst>
            </p:cNvPr>
            <p:cNvCxnSpPr>
              <a:cxnSpLocks/>
            </p:cNvCxnSpPr>
            <p:nvPr/>
          </p:nvCxnSpPr>
          <p:spPr>
            <a:xfrm>
              <a:off x="6996225" y="3821602"/>
              <a:ext cx="0" cy="68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81" name="Isosceles Triangle 1080">
              <a:extLst>
                <a:ext uri="{FF2B5EF4-FFF2-40B4-BE49-F238E27FC236}">
                  <a16:creationId xmlns:a16="http://schemas.microsoft.com/office/drawing/2014/main" id="{58F8505A-DEEB-1652-9C91-3C274094A20D}"/>
                </a:ext>
              </a:extLst>
            </p:cNvPr>
            <p:cNvSpPr/>
            <p:nvPr/>
          </p:nvSpPr>
          <p:spPr>
            <a:xfrm rot="10800000">
              <a:off x="6876059" y="4514098"/>
              <a:ext cx="247650" cy="10726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082" name="Isosceles Triangle 1081">
              <a:extLst>
                <a:ext uri="{FF2B5EF4-FFF2-40B4-BE49-F238E27FC236}">
                  <a16:creationId xmlns:a16="http://schemas.microsoft.com/office/drawing/2014/main" id="{0B387EC0-53AF-DDF5-6F83-DB9600789083}"/>
                </a:ext>
              </a:extLst>
            </p:cNvPr>
            <p:cNvSpPr/>
            <p:nvPr/>
          </p:nvSpPr>
          <p:spPr>
            <a:xfrm rot="10800000">
              <a:off x="4579249" y="4501917"/>
              <a:ext cx="247650" cy="10726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cxnSp>
          <p:nvCxnSpPr>
            <p:cNvPr id="1083" name="Straight Connector 1082">
              <a:extLst>
                <a:ext uri="{FF2B5EF4-FFF2-40B4-BE49-F238E27FC236}">
                  <a16:creationId xmlns:a16="http://schemas.microsoft.com/office/drawing/2014/main" id="{4C63C532-A6B8-DBE4-4613-AA960FFFD4B0}"/>
                </a:ext>
              </a:extLst>
            </p:cNvPr>
            <p:cNvCxnSpPr>
              <a:cxnSpLocks/>
              <a:stCxn id="1075" idx="4"/>
              <a:endCxn id="1082" idx="3"/>
            </p:cNvCxnSpPr>
            <p:nvPr/>
          </p:nvCxnSpPr>
          <p:spPr>
            <a:xfrm>
              <a:off x="4703074" y="4343572"/>
              <a:ext cx="0" cy="1583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86" name="TextBox 1085">
            <a:extLst>
              <a:ext uri="{FF2B5EF4-FFF2-40B4-BE49-F238E27FC236}">
                <a16:creationId xmlns:a16="http://schemas.microsoft.com/office/drawing/2014/main" id="{A1513CB1-404B-F626-2936-76DC060380D7}"/>
              </a:ext>
            </a:extLst>
          </p:cNvPr>
          <p:cNvSpPr txBox="1"/>
          <p:nvPr/>
        </p:nvSpPr>
        <p:spPr>
          <a:xfrm>
            <a:off x="4531087" y="1968052"/>
            <a:ext cx="22266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Equivalent circuit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1183" name="Group 1182">
            <a:extLst>
              <a:ext uri="{FF2B5EF4-FFF2-40B4-BE49-F238E27FC236}">
                <a16:creationId xmlns:a16="http://schemas.microsoft.com/office/drawing/2014/main" id="{367E342F-0ACD-3D47-5851-A80C8091930C}"/>
              </a:ext>
            </a:extLst>
          </p:cNvPr>
          <p:cNvGrpSpPr/>
          <p:nvPr/>
        </p:nvGrpSpPr>
        <p:grpSpPr>
          <a:xfrm>
            <a:off x="5204750" y="5633139"/>
            <a:ext cx="2998237" cy="641963"/>
            <a:chOff x="6051011" y="4766916"/>
            <a:chExt cx="5439982" cy="1164773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EED538-4BE1-EE12-43B4-F7E54E81A1F4}"/>
                </a:ext>
              </a:extLst>
            </p:cNvPr>
            <p:cNvCxnSpPr>
              <a:cxnSpLocks/>
            </p:cNvCxnSpPr>
            <p:nvPr/>
          </p:nvCxnSpPr>
          <p:spPr>
            <a:xfrm>
              <a:off x="7392130" y="5197445"/>
              <a:ext cx="0" cy="4686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D44B88-3930-3877-0819-76E657E2E05D}"/>
                </a:ext>
              </a:extLst>
            </p:cNvPr>
            <p:cNvCxnSpPr>
              <a:cxnSpLocks/>
            </p:cNvCxnSpPr>
            <p:nvPr/>
          </p:nvCxnSpPr>
          <p:spPr>
            <a:xfrm>
              <a:off x="7517860" y="5197445"/>
              <a:ext cx="0" cy="4686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CF73B62-D532-370B-7308-F12DD4FA06D1}"/>
                </a:ext>
              </a:extLst>
            </p:cNvPr>
            <p:cNvCxnSpPr>
              <a:cxnSpLocks/>
            </p:cNvCxnSpPr>
            <p:nvPr/>
          </p:nvCxnSpPr>
          <p:spPr>
            <a:xfrm>
              <a:off x="6721570" y="5426045"/>
              <a:ext cx="6705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7EBDE2B-C6C9-E1A1-23C0-4A3D1F74FA3A}"/>
                </a:ext>
              </a:extLst>
            </p:cNvPr>
            <p:cNvCxnSpPr>
              <a:cxnSpLocks/>
            </p:cNvCxnSpPr>
            <p:nvPr/>
          </p:nvCxnSpPr>
          <p:spPr>
            <a:xfrm>
              <a:off x="7517860" y="5426045"/>
              <a:ext cx="6705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1C9993A-9B33-935F-E1D6-6E03EDACD3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70661" y="4766916"/>
              <a:ext cx="180499" cy="174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56E14B9-F739-155F-A19F-8D22375305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51160" y="4766916"/>
              <a:ext cx="201930" cy="1905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E68CABB-101F-5D21-DE32-3FD3C13C31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53090" y="4766916"/>
              <a:ext cx="205740" cy="1905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330CA12-8767-A4D1-6FFC-A7EAA567C5F6}"/>
                </a:ext>
              </a:extLst>
            </p:cNvPr>
            <p:cNvCxnSpPr>
              <a:cxnSpLocks/>
            </p:cNvCxnSpPr>
            <p:nvPr/>
          </p:nvCxnSpPr>
          <p:spPr>
            <a:xfrm>
              <a:off x="7655020" y="4766916"/>
              <a:ext cx="179070" cy="1905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0FE1B06-2AD9-64AD-F3B6-5AFA6844E2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34090" y="4862166"/>
              <a:ext cx="106680" cy="95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D4EA8D1-908C-7C8F-DB46-6D7E9B9DF0AE}"/>
                </a:ext>
              </a:extLst>
            </p:cNvPr>
            <p:cNvCxnSpPr>
              <a:cxnSpLocks/>
            </p:cNvCxnSpPr>
            <p:nvPr/>
          </p:nvCxnSpPr>
          <p:spPr>
            <a:xfrm>
              <a:off x="7940770" y="4862166"/>
              <a:ext cx="2476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2CECE13-FBFE-FED6-DD22-61DA735D2FAD}"/>
                </a:ext>
              </a:extLst>
            </p:cNvPr>
            <p:cNvCxnSpPr>
              <a:cxnSpLocks/>
            </p:cNvCxnSpPr>
            <p:nvPr/>
          </p:nvCxnSpPr>
          <p:spPr>
            <a:xfrm>
              <a:off x="6999224" y="4862166"/>
              <a:ext cx="72628" cy="790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71EB07B-F684-438C-5068-1B74F48AA29A}"/>
                </a:ext>
              </a:extLst>
            </p:cNvPr>
            <p:cNvCxnSpPr>
              <a:cxnSpLocks/>
            </p:cNvCxnSpPr>
            <p:nvPr/>
          </p:nvCxnSpPr>
          <p:spPr>
            <a:xfrm>
              <a:off x="6721570" y="4862166"/>
              <a:ext cx="2781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FF7F73D-DC51-09A7-C19C-3C095EA5F66D}"/>
                </a:ext>
              </a:extLst>
            </p:cNvPr>
            <p:cNvCxnSpPr>
              <a:cxnSpLocks/>
            </p:cNvCxnSpPr>
            <p:nvPr/>
          </p:nvCxnSpPr>
          <p:spPr>
            <a:xfrm>
              <a:off x="6721570" y="4862166"/>
              <a:ext cx="0" cy="563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687F67E-2D94-DBDC-2535-420F5D7D6D08}"/>
                </a:ext>
              </a:extLst>
            </p:cNvPr>
            <p:cNvCxnSpPr>
              <a:cxnSpLocks/>
            </p:cNvCxnSpPr>
            <p:nvPr/>
          </p:nvCxnSpPr>
          <p:spPr>
            <a:xfrm>
              <a:off x="8188420" y="4862165"/>
              <a:ext cx="0" cy="563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041" name="Group 1040">
              <a:extLst>
                <a:ext uri="{FF2B5EF4-FFF2-40B4-BE49-F238E27FC236}">
                  <a16:creationId xmlns:a16="http://schemas.microsoft.com/office/drawing/2014/main" id="{E536BBE7-1055-ED20-3857-28C029962472}"/>
                </a:ext>
              </a:extLst>
            </p:cNvPr>
            <p:cNvGrpSpPr/>
            <p:nvPr/>
          </p:nvGrpSpPr>
          <p:grpSpPr>
            <a:xfrm>
              <a:off x="6051011" y="5322239"/>
              <a:ext cx="343836" cy="343836"/>
              <a:chOff x="6735129" y="5261330"/>
              <a:chExt cx="695324" cy="695324"/>
            </a:xfrm>
          </p:grpSpPr>
          <p:sp>
            <p:nvSpPr>
              <p:cNvPr id="1039" name="Oval 1038">
                <a:extLst>
                  <a:ext uri="{FF2B5EF4-FFF2-40B4-BE49-F238E27FC236}">
                    <a16:creationId xmlns:a16="http://schemas.microsoft.com/office/drawing/2014/main" id="{98B0A0CA-2397-B1A1-A715-5D4B56CF927C}"/>
                  </a:ext>
                </a:extLst>
              </p:cNvPr>
              <p:cNvSpPr/>
              <p:nvPr/>
            </p:nvSpPr>
            <p:spPr>
              <a:xfrm>
                <a:off x="6735129" y="5261330"/>
                <a:ext cx="695324" cy="695324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40" name="Straight Arrow Connector 1039">
                <a:extLst>
                  <a:ext uri="{FF2B5EF4-FFF2-40B4-BE49-F238E27FC236}">
                    <a16:creationId xmlns:a16="http://schemas.microsoft.com/office/drawing/2014/main" id="{DFAA911D-0CF5-8CEE-8D93-8D17FBF614CD}"/>
                  </a:ext>
                </a:extLst>
              </p:cNvPr>
              <p:cNvCxnSpPr/>
              <p:nvPr/>
            </p:nvCxnSpPr>
            <p:spPr>
              <a:xfrm flipV="1">
                <a:off x="7082791" y="5389917"/>
                <a:ext cx="0" cy="446088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42" name="Straight Connector 1041">
              <a:extLst>
                <a:ext uri="{FF2B5EF4-FFF2-40B4-BE49-F238E27FC236}">
                  <a16:creationId xmlns:a16="http://schemas.microsoft.com/office/drawing/2014/main" id="{499BD460-2317-4364-D0EC-D1BD45EB9F2A}"/>
                </a:ext>
              </a:extLst>
            </p:cNvPr>
            <p:cNvCxnSpPr>
              <a:cxnSpLocks/>
              <a:endCxn id="1039" idx="0"/>
            </p:cNvCxnSpPr>
            <p:nvPr/>
          </p:nvCxnSpPr>
          <p:spPr>
            <a:xfrm>
              <a:off x="6222929" y="5144105"/>
              <a:ext cx="0" cy="1781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45" name="Straight Connector 1044">
              <a:extLst>
                <a:ext uri="{FF2B5EF4-FFF2-40B4-BE49-F238E27FC236}">
                  <a16:creationId xmlns:a16="http://schemas.microsoft.com/office/drawing/2014/main" id="{6B3A6A6E-555B-7D24-721A-1E608095BC25}"/>
                </a:ext>
              </a:extLst>
            </p:cNvPr>
            <p:cNvCxnSpPr>
              <a:cxnSpLocks/>
            </p:cNvCxnSpPr>
            <p:nvPr/>
          </p:nvCxnSpPr>
          <p:spPr>
            <a:xfrm>
              <a:off x="6232688" y="5144105"/>
              <a:ext cx="48888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48" name="Straight Connector 1047">
              <a:extLst>
                <a:ext uri="{FF2B5EF4-FFF2-40B4-BE49-F238E27FC236}">
                  <a16:creationId xmlns:a16="http://schemas.microsoft.com/office/drawing/2014/main" id="{0527F759-30E3-BD71-5EEA-B9FC34B22C69}"/>
                </a:ext>
              </a:extLst>
            </p:cNvPr>
            <p:cNvCxnSpPr>
              <a:cxnSpLocks/>
            </p:cNvCxnSpPr>
            <p:nvPr/>
          </p:nvCxnSpPr>
          <p:spPr>
            <a:xfrm>
              <a:off x="11039508" y="5137596"/>
              <a:ext cx="3276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0" name="Straight Connector 1049">
              <a:extLst>
                <a:ext uri="{FF2B5EF4-FFF2-40B4-BE49-F238E27FC236}">
                  <a16:creationId xmlns:a16="http://schemas.microsoft.com/office/drawing/2014/main" id="{EFBCE2BF-34EF-4353-1143-5DF6B2C44B3F}"/>
                </a:ext>
              </a:extLst>
            </p:cNvPr>
            <p:cNvCxnSpPr>
              <a:cxnSpLocks/>
            </p:cNvCxnSpPr>
            <p:nvPr/>
          </p:nvCxnSpPr>
          <p:spPr>
            <a:xfrm>
              <a:off x="11367168" y="5137596"/>
              <a:ext cx="0" cy="68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55" name="Isosceles Triangle 1054">
              <a:extLst>
                <a:ext uri="{FF2B5EF4-FFF2-40B4-BE49-F238E27FC236}">
                  <a16:creationId xmlns:a16="http://schemas.microsoft.com/office/drawing/2014/main" id="{330E7880-608E-2C82-3E22-A5386E96BFF7}"/>
                </a:ext>
              </a:extLst>
            </p:cNvPr>
            <p:cNvSpPr/>
            <p:nvPr/>
          </p:nvSpPr>
          <p:spPr>
            <a:xfrm rot="10800000">
              <a:off x="11243343" y="5823676"/>
              <a:ext cx="247650" cy="10726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6" name="Isosceles Triangle 1055">
              <a:extLst>
                <a:ext uri="{FF2B5EF4-FFF2-40B4-BE49-F238E27FC236}">
                  <a16:creationId xmlns:a16="http://schemas.microsoft.com/office/drawing/2014/main" id="{2C91F4FA-2F7A-3966-5CE2-A4F752E3B402}"/>
                </a:ext>
              </a:extLst>
            </p:cNvPr>
            <p:cNvSpPr/>
            <p:nvPr/>
          </p:nvSpPr>
          <p:spPr>
            <a:xfrm rot="10800000">
              <a:off x="6099104" y="5824420"/>
              <a:ext cx="247650" cy="10726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57" name="Straight Connector 1056">
              <a:extLst>
                <a:ext uri="{FF2B5EF4-FFF2-40B4-BE49-F238E27FC236}">
                  <a16:creationId xmlns:a16="http://schemas.microsoft.com/office/drawing/2014/main" id="{A6CBD00D-3E3C-8E24-E7B6-39B2F2727901}"/>
                </a:ext>
              </a:extLst>
            </p:cNvPr>
            <p:cNvCxnSpPr>
              <a:cxnSpLocks/>
              <a:stCxn id="1039" idx="4"/>
              <a:endCxn id="1056" idx="3"/>
            </p:cNvCxnSpPr>
            <p:nvPr/>
          </p:nvCxnSpPr>
          <p:spPr>
            <a:xfrm>
              <a:off x="6222929" y="5666075"/>
              <a:ext cx="0" cy="1583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7" name="Straight Connector 1086">
              <a:extLst>
                <a:ext uri="{FF2B5EF4-FFF2-40B4-BE49-F238E27FC236}">
                  <a16:creationId xmlns:a16="http://schemas.microsoft.com/office/drawing/2014/main" id="{7E288F00-6E80-7981-F161-3A0F2A0FDA33}"/>
                </a:ext>
              </a:extLst>
            </p:cNvPr>
            <p:cNvCxnSpPr>
              <a:cxnSpLocks/>
            </p:cNvCxnSpPr>
            <p:nvPr/>
          </p:nvCxnSpPr>
          <p:spPr>
            <a:xfrm>
              <a:off x="9181529" y="5197445"/>
              <a:ext cx="0" cy="4686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8" name="Straight Connector 1087">
              <a:extLst>
                <a:ext uri="{FF2B5EF4-FFF2-40B4-BE49-F238E27FC236}">
                  <a16:creationId xmlns:a16="http://schemas.microsoft.com/office/drawing/2014/main" id="{8D75B015-DD98-8F05-844B-FDE54E8DE916}"/>
                </a:ext>
              </a:extLst>
            </p:cNvPr>
            <p:cNvCxnSpPr>
              <a:cxnSpLocks/>
            </p:cNvCxnSpPr>
            <p:nvPr/>
          </p:nvCxnSpPr>
          <p:spPr>
            <a:xfrm>
              <a:off x="9307259" y="5197445"/>
              <a:ext cx="0" cy="4686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9" name="Straight Connector 1088">
              <a:extLst>
                <a:ext uri="{FF2B5EF4-FFF2-40B4-BE49-F238E27FC236}">
                  <a16:creationId xmlns:a16="http://schemas.microsoft.com/office/drawing/2014/main" id="{9DFD944C-3B47-1E1C-24A7-1F248EE385A1}"/>
                </a:ext>
              </a:extLst>
            </p:cNvPr>
            <p:cNvCxnSpPr>
              <a:cxnSpLocks/>
            </p:cNvCxnSpPr>
            <p:nvPr/>
          </p:nvCxnSpPr>
          <p:spPr>
            <a:xfrm>
              <a:off x="8510969" y="5426045"/>
              <a:ext cx="6705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0" name="Straight Connector 1089">
              <a:extLst>
                <a:ext uri="{FF2B5EF4-FFF2-40B4-BE49-F238E27FC236}">
                  <a16:creationId xmlns:a16="http://schemas.microsoft.com/office/drawing/2014/main" id="{14A03705-EAE7-1657-2221-CEAD5373750B}"/>
                </a:ext>
              </a:extLst>
            </p:cNvPr>
            <p:cNvCxnSpPr>
              <a:cxnSpLocks/>
            </p:cNvCxnSpPr>
            <p:nvPr/>
          </p:nvCxnSpPr>
          <p:spPr>
            <a:xfrm>
              <a:off x="9307259" y="5426045"/>
              <a:ext cx="6705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1" name="Straight Connector 1090">
              <a:extLst>
                <a:ext uri="{FF2B5EF4-FFF2-40B4-BE49-F238E27FC236}">
                  <a16:creationId xmlns:a16="http://schemas.microsoft.com/office/drawing/2014/main" id="{8F8EF284-560C-D389-59DB-60AACF4C89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60060" y="4766916"/>
              <a:ext cx="180499" cy="174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2" name="Straight Connector 1091">
              <a:extLst>
                <a:ext uri="{FF2B5EF4-FFF2-40B4-BE49-F238E27FC236}">
                  <a16:creationId xmlns:a16="http://schemas.microsoft.com/office/drawing/2014/main" id="{6C7363D8-D658-BC46-E0F9-C145C4D6D9D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40559" y="4766916"/>
              <a:ext cx="201930" cy="1905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3" name="Straight Connector 1092">
              <a:extLst>
                <a:ext uri="{FF2B5EF4-FFF2-40B4-BE49-F238E27FC236}">
                  <a16:creationId xmlns:a16="http://schemas.microsoft.com/office/drawing/2014/main" id="{D791980B-2931-0F71-26A7-107DB9AE64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42489" y="4766916"/>
              <a:ext cx="205740" cy="1905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4" name="Straight Connector 1093">
              <a:extLst>
                <a:ext uri="{FF2B5EF4-FFF2-40B4-BE49-F238E27FC236}">
                  <a16:creationId xmlns:a16="http://schemas.microsoft.com/office/drawing/2014/main" id="{C8151D8E-F71A-D44D-92C3-0CCEA1A734FC}"/>
                </a:ext>
              </a:extLst>
            </p:cNvPr>
            <p:cNvCxnSpPr>
              <a:cxnSpLocks/>
            </p:cNvCxnSpPr>
            <p:nvPr/>
          </p:nvCxnSpPr>
          <p:spPr>
            <a:xfrm>
              <a:off x="9444419" y="4766916"/>
              <a:ext cx="179070" cy="1905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5" name="Straight Connector 1094">
              <a:extLst>
                <a:ext uri="{FF2B5EF4-FFF2-40B4-BE49-F238E27FC236}">
                  <a16:creationId xmlns:a16="http://schemas.microsoft.com/office/drawing/2014/main" id="{21B2E7CD-8188-1D4E-C39B-22405A504D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23489" y="4862166"/>
              <a:ext cx="106680" cy="95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6" name="Straight Connector 1095">
              <a:extLst>
                <a:ext uri="{FF2B5EF4-FFF2-40B4-BE49-F238E27FC236}">
                  <a16:creationId xmlns:a16="http://schemas.microsoft.com/office/drawing/2014/main" id="{2EBCDF5C-8288-6C70-6A11-5F32304B2B69}"/>
                </a:ext>
              </a:extLst>
            </p:cNvPr>
            <p:cNvCxnSpPr>
              <a:cxnSpLocks/>
            </p:cNvCxnSpPr>
            <p:nvPr/>
          </p:nvCxnSpPr>
          <p:spPr>
            <a:xfrm>
              <a:off x="9730169" y="4862166"/>
              <a:ext cx="2476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7" name="Straight Connector 1096">
              <a:extLst>
                <a:ext uri="{FF2B5EF4-FFF2-40B4-BE49-F238E27FC236}">
                  <a16:creationId xmlns:a16="http://schemas.microsoft.com/office/drawing/2014/main" id="{1F4E0478-E6F2-566C-E10E-C8B2E015CABE}"/>
                </a:ext>
              </a:extLst>
            </p:cNvPr>
            <p:cNvCxnSpPr>
              <a:cxnSpLocks/>
            </p:cNvCxnSpPr>
            <p:nvPr/>
          </p:nvCxnSpPr>
          <p:spPr>
            <a:xfrm>
              <a:off x="8788623" y="4862166"/>
              <a:ext cx="72628" cy="790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8" name="Straight Connector 1097">
              <a:extLst>
                <a:ext uri="{FF2B5EF4-FFF2-40B4-BE49-F238E27FC236}">
                  <a16:creationId xmlns:a16="http://schemas.microsoft.com/office/drawing/2014/main" id="{9EFCC080-4421-4B8D-25B7-65B18EC965F6}"/>
                </a:ext>
              </a:extLst>
            </p:cNvPr>
            <p:cNvCxnSpPr>
              <a:cxnSpLocks/>
            </p:cNvCxnSpPr>
            <p:nvPr/>
          </p:nvCxnSpPr>
          <p:spPr>
            <a:xfrm>
              <a:off x="8510969" y="4862166"/>
              <a:ext cx="2781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9" name="Straight Connector 1098">
              <a:extLst>
                <a:ext uri="{FF2B5EF4-FFF2-40B4-BE49-F238E27FC236}">
                  <a16:creationId xmlns:a16="http://schemas.microsoft.com/office/drawing/2014/main" id="{FA37BF8A-13C7-41E1-B031-5B53C305AE36}"/>
                </a:ext>
              </a:extLst>
            </p:cNvPr>
            <p:cNvCxnSpPr>
              <a:cxnSpLocks/>
            </p:cNvCxnSpPr>
            <p:nvPr/>
          </p:nvCxnSpPr>
          <p:spPr>
            <a:xfrm>
              <a:off x="8510969" y="4862166"/>
              <a:ext cx="0" cy="563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00" name="Straight Connector 1099">
              <a:extLst>
                <a:ext uri="{FF2B5EF4-FFF2-40B4-BE49-F238E27FC236}">
                  <a16:creationId xmlns:a16="http://schemas.microsoft.com/office/drawing/2014/main" id="{351362F8-D237-09B9-5BF8-789A4CAB3AFE}"/>
                </a:ext>
              </a:extLst>
            </p:cNvPr>
            <p:cNvCxnSpPr>
              <a:cxnSpLocks/>
            </p:cNvCxnSpPr>
            <p:nvPr/>
          </p:nvCxnSpPr>
          <p:spPr>
            <a:xfrm>
              <a:off x="9977819" y="4862165"/>
              <a:ext cx="0" cy="563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01" name="Straight Connector 1100">
              <a:extLst>
                <a:ext uri="{FF2B5EF4-FFF2-40B4-BE49-F238E27FC236}">
                  <a16:creationId xmlns:a16="http://schemas.microsoft.com/office/drawing/2014/main" id="{1B3D4AF8-DCE9-DE00-6A40-507DBD881D67}"/>
                </a:ext>
              </a:extLst>
            </p:cNvPr>
            <p:cNvCxnSpPr>
              <a:cxnSpLocks/>
            </p:cNvCxnSpPr>
            <p:nvPr/>
          </p:nvCxnSpPr>
          <p:spPr>
            <a:xfrm>
              <a:off x="8188420" y="5144105"/>
              <a:ext cx="32254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03" name="Straight Connector 1102">
              <a:extLst>
                <a:ext uri="{FF2B5EF4-FFF2-40B4-BE49-F238E27FC236}">
                  <a16:creationId xmlns:a16="http://schemas.microsoft.com/office/drawing/2014/main" id="{2113D78C-E186-A8C1-E5A5-DEF7472DD155}"/>
                </a:ext>
              </a:extLst>
            </p:cNvPr>
            <p:cNvCxnSpPr>
              <a:cxnSpLocks/>
            </p:cNvCxnSpPr>
            <p:nvPr/>
          </p:nvCxnSpPr>
          <p:spPr>
            <a:xfrm>
              <a:off x="9977819" y="5153474"/>
              <a:ext cx="32254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0" name="Straight Connector 1119">
              <a:extLst>
                <a:ext uri="{FF2B5EF4-FFF2-40B4-BE49-F238E27FC236}">
                  <a16:creationId xmlns:a16="http://schemas.microsoft.com/office/drawing/2014/main" id="{4124E816-2726-C2AD-F8B1-C7801B3DCA99}"/>
                </a:ext>
              </a:extLst>
            </p:cNvPr>
            <p:cNvCxnSpPr>
              <a:cxnSpLocks/>
            </p:cNvCxnSpPr>
            <p:nvPr/>
          </p:nvCxnSpPr>
          <p:spPr>
            <a:xfrm>
              <a:off x="11044619" y="5137596"/>
              <a:ext cx="32254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80" name="Group 1179">
            <a:extLst>
              <a:ext uri="{FF2B5EF4-FFF2-40B4-BE49-F238E27FC236}">
                <a16:creationId xmlns:a16="http://schemas.microsoft.com/office/drawing/2014/main" id="{CFB34B38-371D-F247-715F-C518B7250ACB}"/>
              </a:ext>
            </a:extLst>
          </p:cNvPr>
          <p:cNvGrpSpPr/>
          <p:nvPr/>
        </p:nvGrpSpPr>
        <p:grpSpPr>
          <a:xfrm>
            <a:off x="4858233" y="4077083"/>
            <a:ext cx="3344754" cy="563877"/>
            <a:chOff x="5660292" y="3981770"/>
            <a:chExt cx="2010968" cy="339020"/>
          </a:xfrm>
        </p:grpSpPr>
        <p:cxnSp>
          <p:nvCxnSpPr>
            <p:cNvPr id="1121" name="Straight Connector 1120">
              <a:extLst>
                <a:ext uri="{FF2B5EF4-FFF2-40B4-BE49-F238E27FC236}">
                  <a16:creationId xmlns:a16="http://schemas.microsoft.com/office/drawing/2014/main" id="{E2474F90-9BE0-B434-9710-E7A9D81EB9F1}"/>
                </a:ext>
              </a:extLst>
            </p:cNvPr>
            <p:cNvCxnSpPr>
              <a:cxnSpLocks/>
            </p:cNvCxnSpPr>
            <p:nvPr/>
          </p:nvCxnSpPr>
          <p:spPr>
            <a:xfrm>
              <a:off x="6039467" y="4103494"/>
              <a:ext cx="0" cy="132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2" name="Straight Connector 1121">
              <a:extLst>
                <a:ext uri="{FF2B5EF4-FFF2-40B4-BE49-F238E27FC236}">
                  <a16:creationId xmlns:a16="http://schemas.microsoft.com/office/drawing/2014/main" id="{F18B59A5-496E-5C34-4D82-8A6595F39A70}"/>
                </a:ext>
              </a:extLst>
            </p:cNvPr>
            <p:cNvCxnSpPr>
              <a:cxnSpLocks/>
            </p:cNvCxnSpPr>
            <p:nvPr/>
          </p:nvCxnSpPr>
          <p:spPr>
            <a:xfrm>
              <a:off x="6075015" y="4103494"/>
              <a:ext cx="0" cy="132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3" name="Straight Connector 1122">
              <a:extLst>
                <a:ext uri="{FF2B5EF4-FFF2-40B4-BE49-F238E27FC236}">
                  <a16:creationId xmlns:a16="http://schemas.microsoft.com/office/drawing/2014/main" id="{49A3A2C0-3BF1-BEFD-8A68-34698963F817}"/>
                </a:ext>
              </a:extLst>
            </p:cNvPr>
            <p:cNvCxnSpPr>
              <a:cxnSpLocks/>
            </p:cNvCxnSpPr>
            <p:nvPr/>
          </p:nvCxnSpPr>
          <p:spPr>
            <a:xfrm>
              <a:off x="5849880" y="4168126"/>
              <a:ext cx="1895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4" name="Straight Connector 1123">
              <a:extLst>
                <a:ext uri="{FF2B5EF4-FFF2-40B4-BE49-F238E27FC236}">
                  <a16:creationId xmlns:a16="http://schemas.microsoft.com/office/drawing/2014/main" id="{16EB79DB-72B6-D3F3-2BA0-6D57005644E2}"/>
                </a:ext>
              </a:extLst>
            </p:cNvPr>
            <p:cNvCxnSpPr>
              <a:cxnSpLocks/>
            </p:cNvCxnSpPr>
            <p:nvPr/>
          </p:nvCxnSpPr>
          <p:spPr>
            <a:xfrm>
              <a:off x="6075015" y="4168126"/>
              <a:ext cx="1895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5" name="Straight Connector 1124">
              <a:extLst>
                <a:ext uri="{FF2B5EF4-FFF2-40B4-BE49-F238E27FC236}">
                  <a16:creationId xmlns:a16="http://schemas.microsoft.com/office/drawing/2014/main" id="{016A99CF-78D5-9C27-4EAF-8B58B41F5D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48578" y="3981770"/>
              <a:ext cx="51033" cy="49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6" name="Straight Connector 1125">
              <a:extLst>
                <a:ext uri="{FF2B5EF4-FFF2-40B4-BE49-F238E27FC236}">
                  <a16:creationId xmlns:a16="http://schemas.microsoft.com/office/drawing/2014/main" id="{3C4678B5-5F27-7CEF-53F8-DB20137CF1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99611" y="3981770"/>
              <a:ext cx="57092" cy="538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7" name="Straight Connector 1126">
              <a:extLst>
                <a:ext uri="{FF2B5EF4-FFF2-40B4-BE49-F238E27FC236}">
                  <a16:creationId xmlns:a16="http://schemas.microsoft.com/office/drawing/2014/main" id="{2E6F3EA6-B520-DDBD-210E-808B0854E6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56703" y="3981770"/>
              <a:ext cx="58169" cy="538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8" name="Straight Connector 1127">
              <a:extLst>
                <a:ext uri="{FF2B5EF4-FFF2-40B4-BE49-F238E27FC236}">
                  <a16:creationId xmlns:a16="http://schemas.microsoft.com/office/drawing/2014/main" id="{89472AF0-8199-AE86-4E11-E7F92BF67F64}"/>
                </a:ext>
              </a:extLst>
            </p:cNvPr>
            <p:cNvCxnSpPr>
              <a:cxnSpLocks/>
            </p:cNvCxnSpPr>
            <p:nvPr/>
          </p:nvCxnSpPr>
          <p:spPr>
            <a:xfrm>
              <a:off x="6113794" y="3981770"/>
              <a:ext cx="50629" cy="538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9" name="Straight Connector 1128">
              <a:extLst>
                <a:ext uri="{FF2B5EF4-FFF2-40B4-BE49-F238E27FC236}">
                  <a16:creationId xmlns:a16="http://schemas.microsoft.com/office/drawing/2014/main" id="{F242F12F-A9C1-B971-45A3-9F54096336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64423" y="4008700"/>
              <a:ext cx="30162" cy="269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0" name="Straight Connector 1129">
              <a:extLst>
                <a:ext uri="{FF2B5EF4-FFF2-40B4-BE49-F238E27FC236}">
                  <a16:creationId xmlns:a16="http://schemas.microsoft.com/office/drawing/2014/main" id="{CA872A5B-C76F-1C2C-A41D-150B584A4CDD}"/>
                </a:ext>
              </a:extLst>
            </p:cNvPr>
            <p:cNvCxnSpPr>
              <a:cxnSpLocks/>
            </p:cNvCxnSpPr>
            <p:nvPr/>
          </p:nvCxnSpPr>
          <p:spPr>
            <a:xfrm>
              <a:off x="6194585" y="4008700"/>
              <a:ext cx="7001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1" name="Straight Connector 1130">
              <a:extLst>
                <a:ext uri="{FF2B5EF4-FFF2-40B4-BE49-F238E27FC236}">
                  <a16:creationId xmlns:a16="http://schemas.microsoft.com/office/drawing/2014/main" id="{F5D50D15-6DB7-0BAA-6E8E-03AA9AE3591E}"/>
                </a:ext>
              </a:extLst>
            </p:cNvPr>
            <p:cNvCxnSpPr>
              <a:cxnSpLocks/>
            </p:cNvCxnSpPr>
            <p:nvPr/>
          </p:nvCxnSpPr>
          <p:spPr>
            <a:xfrm>
              <a:off x="5928381" y="4008700"/>
              <a:ext cx="20534" cy="223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2" name="Straight Connector 1131">
              <a:extLst>
                <a:ext uri="{FF2B5EF4-FFF2-40B4-BE49-F238E27FC236}">
                  <a16:creationId xmlns:a16="http://schemas.microsoft.com/office/drawing/2014/main" id="{2074C0CE-7A70-BA55-762C-852B69035DEA}"/>
                </a:ext>
              </a:extLst>
            </p:cNvPr>
            <p:cNvCxnSpPr>
              <a:cxnSpLocks/>
            </p:cNvCxnSpPr>
            <p:nvPr/>
          </p:nvCxnSpPr>
          <p:spPr>
            <a:xfrm>
              <a:off x="5849880" y="4008700"/>
              <a:ext cx="7863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3" name="Straight Connector 1132">
              <a:extLst>
                <a:ext uri="{FF2B5EF4-FFF2-40B4-BE49-F238E27FC236}">
                  <a16:creationId xmlns:a16="http://schemas.microsoft.com/office/drawing/2014/main" id="{66EA21B7-B904-B8C1-E18C-E9E0930FACCE}"/>
                </a:ext>
              </a:extLst>
            </p:cNvPr>
            <p:cNvCxnSpPr>
              <a:cxnSpLocks/>
            </p:cNvCxnSpPr>
            <p:nvPr/>
          </p:nvCxnSpPr>
          <p:spPr>
            <a:xfrm>
              <a:off x="5849880" y="4008700"/>
              <a:ext cx="0" cy="1594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4" name="Straight Connector 1133">
              <a:extLst>
                <a:ext uri="{FF2B5EF4-FFF2-40B4-BE49-F238E27FC236}">
                  <a16:creationId xmlns:a16="http://schemas.microsoft.com/office/drawing/2014/main" id="{A5733D65-F982-F471-138B-1668EE7A9B20}"/>
                </a:ext>
              </a:extLst>
            </p:cNvPr>
            <p:cNvCxnSpPr>
              <a:cxnSpLocks/>
            </p:cNvCxnSpPr>
            <p:nvPr/>
          </p:nvCxnSpPr>
          <p:spPr>
            <a:xfrm>
              <a:off x="6264603" y="4008700"/>
              <a:ext cx="0" cy="1594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135" name="Group 1134">
              <a:extLst>
                <a:ext uri="{FF2B5EF4-FFF2-40B4-BE49-F238E27FC236}">
                  <a16:creationId xmlns:a16="http://schemas.microsoft.com/office/drawing/2014/main" id="{99F024A8-5D05-BD9A-F8C8-C59B11056E16}"/>
                </a:ext>
              </a:extLst>
            </p:cNvPr>
            <p:cNvGrpSpPr/>
            <p:nvPr/>
          </p:nvGrpSpPr>
          <p:grpSpPr>
            <a:xfrm>
              <a:off x="5660292" y="4138777"/>
              <a:ext cx="97213" cy="97213"/>
              <a:chOff x="6735129" y="5261330"/>
              <a:chExt cx="695324" cy="695324"/>
            </a:xfrm>
          </p:grpSpPr>
          <p:sp>
            <p:nvSpPr>
              <p:cNvPr id="1136" name="Oval 1135">
                <a:extLst>
                  <a:ext uri="{FF2B5EF4-FFF2-40B4-BE49-F238E27FC236}">
                    <a16:creationId xmlns:a16="http://schemas.microsoft.com/office/drawing/2014/main" id="{6D63B94D-21ED-0C4B-93F3-6185733CE04A}"/>
                  </a:ext>
                </a:extLst>
              </p:cNvPr>
              <p:cNvSpPr/>
              <p:nvPr/>
            </p:nvSpPr>
            <p:spPr>
              <a:xfrm>
                <a:off x="6735129" y="5261330"/>
                <a:ext cx="695324" cy="695324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37" name="Straight Arrow Connector 1136">
                <a:extLst>
                  <a:ext uri="{FF2B5EF4-FFF2-40B4-BE49-F238E27FC236}">
                    <a16:creationId xmlns:a16="http://schemas.microsoft.com/office/drawing/2014/main" id="{E576BE71-3CA6-F921-0623-8FA208428362}"/>
                  </a:ext>
                </a:extLst>
              </p:cNvPr>
              <p:cNvCxnSpPr/>
              <p:nvPr/>
            </p:nvCxnSpPr>
            <p:spPr>
              <a:xfrm flipV="1">
                <a:off x="7082791" y="5389917"/>
                <a:ext cx="0" cy="446088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138" name="Straight Connector 1137">
              <a:extLst>
                <a:ext uri="{FF2B5EF4-FFF2-40B4-BE49-F238E27FC236}">
                  <a16:creationId xmlns:a16="http://schemas.microsoft.com/office/drawing/2014/main" id="{53EFB5D8-CF87-309A-5D44-AAC64EE09B62}"/>
                </a:ext>
              </a:extLst>
            </p:cNvPr>
            <p:cNvCxnSpPr>
              <a:cxnSpLocks/>
              <a:endCxn id="1136" idx="0"/>
            </p:cNvCxnSpPr>
            <p:nvPr/>
          </p:nvCxnSpPr>
          <p:spPr>
            <a:xfrm>
              <a:off x="5708898" y="4088413"/>
              <a:ext cx="0" cy="503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9" name="Straight Connector 1138">
              <a:extLst>
                <a:ext uri="{FF2B5EF4-FFF2-40B4-BE49-F238E27FC236}">
                  <a16:creationId xmlns:a16="http://schemas.microsoft.com/office/drawing/2014/main" id="{ED435810-C254-C324-9C8A-50868867B8DD}"/>
                </a:ext>
              </a:extLst>
            </p:cNvPr>
            <p:cNvCxnSpPr>
              <a:cxnSpLocks/>
            </p:cNvCxnSpPr>
            <p:nvPr/>
          </p:nvCxnSpPr>
          <p:spPr>
            <a:xfrm>
              <a:off x="5711658" y="4088413"/>
              <a:ext cx="13822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0" name="Straight Connector 1139">
              <a:extLst>
                <a:ext uri="{FF2B5EF4-FFF2-40B4-BE49-F238E27FC236}">
                  <a16:creationId xmlns:a16="http://schemas.microsoft.com/office/drawing/2014/main" id="{69E96015-8DA8-F239-5AE3-DC1A710822E8}"/>
                </a:ext>
              </a:extLst>
            </p:cNvPr>
            <p:cNvCxnSpPr>
              <a:cxnSpLocks/>
            </p:cNvCxnSpPr>
            <p:nvPr/>
          </p:nvCxnSpPr>
          <p:spPr>
            <a:xfrm>
              <a:off x="7543611" y="4096486"/>
              <a:ext cx="926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1" name="Straight Connector 1140">
              <a:extLst>
                <a:ext uri="{FF2B5EF4-FFF2-40B4-BE49-F238E27FC236}">
                  <a16:creationId xmlns:a16="http://schemas.microsoft.com/office/drawing/2014/main" id="{2FD3A215-2B1E-DEAB-F156-977D2B79939B}"/>
                </a:ext>
              </a:extLst>
            </p:cNvPr>
            <p:cNvCxnSpPr>
              <a:cxnSpLocks/>
            </p:cNvCxnSpPr>
            <p:nvPr/>
          </p:nvCxnSpPr>
          <p:spPr>
            <a:xfrm>
              <a:off x="7636251" y="4096486"/>
              <a:ext cx="0" cy="1939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42" name="Isosceles Triangle 1141">
              <a:extLst>
                <a:ext uri="{FF2B5EF4-FFF2-40B4-BE49-F238E27FC236}">
                  <a16:creationId xmlns:a16="http://schemas.microsoft.com/office/drawing/2014/main" id="{78541D02-BF9A-CC23-34DA-8468D820E492}"/>
                </a:ext>
              </a:extLst>
            </p:cNvPr>
            <p:cNvSpPr/>
            <p:nvPr/>
          </p:nvSpPr>
          <p:spPr>
            <a:xfrm rot="10800000">
              <a:off x="7601242" y="4290462"/>
              <a:ext cx="70018" cy="30328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3" name="Isosceles Triangle 1142">
              <a:extLst>
                <a:ext uri="{FF2B5EF4-FFF2-40B4-BE49-F238E27FC236}">
                  <a16:creationId xmlns:a16="http://schemas.microsoft.com/office/drawing/2014/main" id="{0FD2E580-C5C8-1B52-BE04-F456A77FD51B}"/>
                </a:ext>
              </a:extLst>
            </p:cNvPr>
            <p:cNvSpPr/>
            <p:nvPr/>
          </p:nvSpPr>
          <p:spPr>
            <a:xfrm rot="10800000">
              <a:off x="5673889" y="4280758"/>
              <a:ext cx="70018" cy="30328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4" name="Straight Connector 1143">
              <a:extLst>
                <a:ext uri="{FF2B5EF4-FFF2-40B4-BE49-F238E27FC236}">
                  <a16:creationId xmlns:a16="http://schemas.microsoft.com/office/drawing/2014/main" id="{9D4A2207-20D4-41DE-593E-C9595EF03C77}"/>
                </a:ext>
              </a:extLst>
            </p:cNvPr>
            <p:cNvCxnSpPr>
              <a:cxnSpLocks/>
              <a:stCxn id="1136" idx="4"/>
              <a:endCxn id="1143" idx="3"/>
            </p:cNvCxnSpPr>
            <p:nvPr/>
          </p:nvCxnSpPr>
          <p:spPr>
            <a:xfrm>
              <a:off x="5708898" y="4235990"/>
              <a:ext cx="0" cy="447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5" name="Straight Connector 1144">
              <a:extLst>
                <a:ext uri="{FF2B5EF4-FFF2-40B4-BE49-F238E27FC236}">
                  <a16:creationId xmlns:a16="http://schemas.microsoft.com/office/drawing/2014/main" id="{3EEBE444-547E-4714-3205-08DEDDB2451C}"/>
                </a:ext>
              </a:extLst>
            </p:cNvPr>
            <p:cNvCxnSpPr>
              <a:cxnSpLocks/>
            </p:cNvCxnSpPr>
            <p:nvPr/>
          </p:nvCxnSpPr>
          <p:spPr>
            <a:xfrm>
              <a:off x="6545385" y="4103494"/>
              <a:ext cx="0" cy="132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6" name="Straight Connector 1145">
              <a:extLst>
                <a:ext uri="{FF2B5EF4-FFF2-40B4-BE49-F238E27FC236}">
                  <a16:creationId xmlns:a16="http://schemas.microsoft.com/office/drawing/2014/main" id="{8BC77A63-5E3B-085F-2F8F-664E0C1136AD}"/>
                </a:ext>
              </a:extLst>
            </p:cNvPr>
            <p:cNvCxnSpPr>
              <a:cxnSpLocks/>
            </p:cNvCxnSpPr>
            <p:nvPr/>
          </p:nvCxnSpPr>
          <p:spPr>
            <a:xfrm>
              <a:off x="6580933" y="4103494"/>
              <a:ext cx="0" cy="132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7" name="Straight Connector 1146">
              <a:extLst>
                <a:ext uri="{FF2B5EF4-FFF2-40B4-BE49-F238E27FC236}">
                  <a16:creationId xmlns:a16="http://schemas.microsoft.com/office/drawing/2014/main" id="{D6125CAD-B7A7-1FED-1BBE-CDDA721741CB}"/>
                </a:ext>
              </a:extLst>
            </p:cNvPr>
            <p:cNvCxnSpPr>
              <a:cxnSpLocks/>
            </p:cNvCxnSpPr>
            <p:nvPr/>
          </p:nvCxnSpPr>
          <p:spPr>
            <a:xfrm>
              <a:off x="6355797" y="4168126"/>
              <a:ext cx="1895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8" name="Straight Connector 1147">
              <a:extLst>
                <a:ext uri="{FF2B5EF4-FFF2-40B4-BE49-F238E27FC236}">
                  <a16:creationId xmlns:a16="http://schemas.microsoft.com/office/drawing/2014/main" id="{84417077-8F54-8098-7538-421F2C420672}"/>
                </a:ext>
              </a:extLst>
            </p:cNvPr>
            <p:cNvCxnSpPr>
              <a:cxnSpLocks/>
            </p:cNvCxnSpPr>
            <p:nvPr/>
          </p:nvCxnSpPr>
          <p:spPr>
            <a:xfrm>
              <a:off x="6580933" y="4168126"/>
              <a:ext cx="1895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9" name="Straight Connector 1148">
              <a:extLst>
                <a:ext uri="{FF2B5EF4-FFF2-40B4-BE49-F238E27FC236}">
                  <a16:creationId xmlns:a16="http://schemas.microsoft.com/office/drawing/2014/main" id="{6EAA0823-58D8-89F4-7A2B-868CE120F4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54496" y="3981770"/>
              <a:ext cx="51033" cy="49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0" name="Straight Connector 1149">
              <a:extLst>
                <a:ext uri="{FF2B5EF4-FFF2-40B4-BE49-F238E27FC236}">
                  <a16:creationId xmlns:a16="http://schemas.microsoft.com/office/drawing/2014/main" id="{BEDBD5DB-4BE3-F213-F5E4-4C90AA3D37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05529" y="3981770"/>
              <a:ext cx="57092" cy="538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1" name="Straight Connector 1150">
              <a:extLst>
                <a:ext uri="{FF2B5EF4-FFF2-40B4-BE49-F238E27FC236}">
                  <a16:creationId xmlns:a16="http://schemas.microsoft.com/office/drawing/2014/main" id="{33E285B3-7ADB-ABC5-8772-7D5B283FB5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62620" y="3981770"/>
              <a:ext cx="58169" cy="538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2" name="Straight Connector 1151">
              <a:extLst>
                <a:ext uri="{FF2B5EF4-FFF2-40B4-BE49-F238E27FC236}">
                  <a16:creationId xmlns:a16="http://schemas.microsoft.com/office/drawing/2014/main" id="{E35CEBEB-F5EB-CE0A-71D8-72F60DB25A27}"/>
                </a:ext>
              </a:extLst>
            </p:cNvPr>
            <p:cNvCxnSpPr>
              <a:cxnSpLocks/>
            </p:cNvCxnSpPr>
            <p:nvPr/>
          </p:nvCxnSpPr>
          <p:spPr>
            <a:xfrm>
              <a:off x="6619712" y="3981770"/>
              <a:ext cx="50629" cy="538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3" name="Straight Connector 1152">
              <a:extLst>
                <a:ext uri="{FF2B5EF4-FFF2-40B4-BE49-F238E27FC236}">
                  <a16:creationId xmlns:a16="http://schemas.microsoft.com/office/drawing/2014/main" id="{7D435C07-018F-3018-A251-6FFAA66F01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70341" y="4008700"/>
              <a:ext cx="30162" cy="269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4" name="Straight Connector 1153">
              <a:extLst>
                <a:ext uri="{FF2B5EF4-FFF2-40B4-BE49-F238E27FC236}">
                  <a16:creationId xmlns:a16="http://schemas.microsoft.com/office/drawing/2014/main" id="{B2289735-4AB2-4103-E18D-4AF1BB11DD4D}"/>
                </a:ext>
              </a:extLst>
            </p:cNvPr>
            <p:cNvCxnSpPr>
              <a:cxnSpLocks/>
            </p:cNvCxnSpPr>
            <p:nvPr/>
          </p:nvCxnSpPr>
          <p:spPr>
            <a:xfrm>
              <a:off x="6700503" y="4008700"/>
              <a:ext cx="7001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5" name="Straight Connector 1154">
              <a:extLst>
                <a:ext uri="{FF2B5EF4-FFF2-40B4-BE49-F238E27FC236}">
                  <a16:creationId xmlns:a16="http://schemas.microsoft.com/office/drawing/2014/main" id="{047E047B-B4CB-DA95-7283-218B1A79623C}"/>
                </a:ext>
              </a:extLst>
            </p:cNvPr>
            <p:cNvCxnSpPr>
              <a:cxnSpLocks/>
            </p:cNvCxnSpPr>
            <p:nvPr/>
          </p:nvCxnSpPr>
          <p:spPr>
            <a:xfrm>
              <a:off x="6434299" y="4008700"/>
              <a:ext cx="20534" cy="223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6" name="Straight Connector 1155">
              <a:extLst>
                <a:ext uri="{FF2B5EF4-FFF2-40B4-BE49-F238E27FC236}">
                  <a16:creationId xmlns:a16="http://schemas.microsoft.com/office/drawing/2014/main" id="{227AD4C2-0CC5-4282-E743-858FF197F4C1}"/>
                </a:ext>
              </a:extLst>
            </p:cNvPr>
            <p:cNvCxnSpPr>
              <a:cxnSpLocks/>
            </p:cNvCxnSpPr>
            <p:nvPr/>
          </p:nvCxnSpPr>
          <p:spPr>
            <a:xfrm>
              <a:off x="6355797" y="4008700"/>
              <a:ext cx="7863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7" name="Straight Connector 1156">
              <a:extLst>
                <a:ext uri="{FF2B5EF4-FFF2-40B4-BE49-F238E27FC236}">
                  <a16:creationId xmlns:a16="http://schemas.microsoft.com/office/drawing/2014/main" id="{3E9057E9-426A-1995-DC07-26CF826010D5}"/>
                </a:ext>
              </a:extLst>
            </p:cNvPr>
            <p:cNvCxnSpPr>
              <a:cxnSpLocks/>
            </p:cNvCxnSpPr>
            <p:nvPr/>
          </p:nvCxnSpPr>
          <p:spPr>
            <a:xfrm>
              <a:off x="6355797" y="4008700"/>
              <a:ext cx="0" cy="1594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8" name="Straight Connector 1157">
              <a:extLst>
                <a:ext uri="{FF2B5EF4-FFF2-40B4-BE49-F238E27FC236}">
                  <a16:creationId xmlns:a16="http://schemas.microsoft.com/office/drawing/2014/main" id="{235A3A58-06BF-A2FD-1D28-767917A990C0}"/>
                </a:ext>
              </a:extLst>
            </p:cNvPr>
            <p:cNvCxnSpPr>
              <a:cxnSpLocks/>
            </p:cNvCxnSpPr>
            <p:nvPr/>
          </p:nvCxnSpPr>
          <p:spPr>
            <a:xfrm>
              <a:off x="6770521" y="4008700"/>
              <a:ext cx="0" cy="1594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9" name="Straight Connector 1158">
              <a:extLst>
                <a:ext uri="{FF2B5EF4-FFF2-40B4-BE49-F238E27FC236}">
                  <a16:creationId xmlns:a16="http://schemas.microsoft.com/office/drawing/2014/main" id="{50FE5FBC-F387-2294-8C64-11E4019C54EE}"/>
                </a:ext>
              </a:extLst>
            </p:cNvPr>
            <p:cNvCxnSpPr>
              <a:cxnSpLocks/>
            </p:cNvCxnSpPr>
            <p:nvPr/>
          </p:nvCxnSpPr>
          <p:spPr>
            <a:xfrm>
              <a:off x="6264603" y="4088413"/>
              <a:ext cx="9119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0" name="Straight Connector 1159">
              <a:extLst>
                <a:ext uri="{FF2B5EF4-FFF2-40B4-BE49-F238E27FC236}">
                  <a16:creationId xmlns:a16="http://schemas.microsoft.com/office/drawing/2014/main" id="{A4BFF82A-E9D0-170D-200C-CDEBA4E5EE4F}"/>
                </a:ext>
              </a:extLst>
            </p:cNvPr>
            <p:cNvCxnSpPr>
              <a:cxnSpLocks/>
            </p:cNvCxnSpPr>
            <p:nvPr/>
          </p:nvCxnSpPr>
          <p:spPr>
            <a:xfrm>
              <a:off x="6770521" y="4091062"/>
              <a:ext cx="9119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2" name="Straight Connector 1161">
              <a:extLst>
                <a:ext uri="{FF2B5EF4-FFF2-40B4-BE49-F238E27FC236}">
                  <a16:creationId xmlns:a16="http://schemas.microsoft.com/office/drawing/2014/main" id="{A6B8FCC2-755D-7405-EDE8-BAFF99F04902}"/>
                </a:ext>
              </a:extLst>
            </p:cNvPr>
            <p:cNvCxnSpPr>
              <a:cxnSpLocks/>
            </p:cNvCxnSpPr>
            <p:nvPr/>
          </p:nvCxnSpPr>
          <p:spPr>
            <a:xfrm>
              <a:off x="7036826" y="4093837"/>
              <a:ext cx="9119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3" name="Straight Connector 1162">
              <a:extLst>
                <a:ext uri="{FF2B5EF4-FFF2-40B4-BE49-F238E27FC236}">
                  <a16:creationId xmlns:a16="http://schemas.microsoft.com/office/drawing/2014/main" id="{2063051A-C3F7-7532-53FE-183E3BD13EE7}"/>
                </a:ext>
              </a:extLst>
            </p:cNvPr>
            <p:cNvCxnSpPr>
              <a:cxnSpLocks/>
            </p:cNvCxnSpPr>
            <p:nvPr/>
          </p:nvCxnSpPr>
          <p:spPr>
            <a:xfrm>
              <a:off x="7319921" y="4108918"/>
              <a:ext cx="0" cy="132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4" name="Straight Connector 1163">
              <a:extLst>
                <a:ext uri="{FF2B5EF4-FFF2-40B4-BE49-F238E27FC236}">
                  <a16:creationId xmlns:a16="http://schemas.microsoft.com/office/drawing/2014/main" id="{F9CE2B41-4907-297B-69C1-A35A762185AD}"/>
                </a:ext>
              </a:extLst>
            </p:cNvPr>
            <p:cNvCxnSpPr>
              <a:cxnSpLocks/>
            </p:cNvCxnSpPr>
            <p:nvPr/>
          </p:nvCxnSpPr>
          <p:spPr>
            <a:xfrm>
              <a:off x="7355469" y="4108918"/>
              <a:ext cx="0" cy="132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5" name="Straight Connector 1164">
              <a:extLst>
                <a:ext uri="{FF2B5EF4-FFF2-40B4-BE49-F238E27FC236}">
                  <a16:creationId xmlns:a16="http://schemas.microsoft.com/office/drawing/2014/main" id="{F19BB22F-1D67-7039-6783-0D8A5E8CA493}"/>
                </a:ext>
              </a:extLst>
            </p:cNvPr>
            <p:cNvCxnSpPr>
              <a:cxnSpLocks/>
            </p:cNvCxnSpPr>
            <p:nvPr/>
          </p:nvCxnSpPr>
          <p:spPr>
            <a:xfrm>
              <a:off x="7130333" y="4173550"/>
              <a:ext cx="1895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6" name="Straight Connector 1165">
              <a:extLst>
                <a:ext uri="{FF2B5EF4-FFF2-40B4-BE49-F238E27FC236}">
                  <a16:creationId xmlns:a16="http://schemas.microsoft.com/office/drawing/2014/main" id="{76345D63-D0DE-B7FE-83A4-383879527239}"/>
                </a:ext>
              </a:extLst>
            </p:cNvPr>
            <p:cNvCxnSpPr>
              <a:cxnSpLocks/>
            </p:cNvCxnSpPr>
            <p:nvPr/>
          </p:nvCxnSpPr>
          <p:spPr>
            <a:xfrm>
              <a:off x="7355469" y="4173550"/>
              <a:ext cx="1895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7" name="Straight Connector 1166">
              <a:extLst>
                <a:ext uri="{FF2B5EF4-FFF2-40B4-BE49-F238E27FC236}">
                  <a16:creationId xmlns:a16="http://schemas.microsoft.com/office/drawing/2014/main" id="{C5A4D338-A049-6FE1-293A-2C4E93461C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9032" y="3987194"/>
              <a:ext cx="51033" cy="49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8" name="Straight Connector 1167">
              <a:extLst>
                <a:ext uri="{FF2B5EF4-FFF2-40B4-BE49-F238E27FC236}">
                  <a16:creationId xmlns:a16="http://schemas.microsoft.com/office/drawing/2014/main" id="{50F82F52-7AF7-C730-7CBB-5F16DB803D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80064" y="3987194"/>
              <a:ext cx="57092" cy="538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9" name="Straight Connector 1168">
              <a:extLst>
                <a:ext uri="{FF2B5EF4-FFF2-40B4-BE49-F238E27FC236}">
                  <a16:creationId xmlns:a16="http://schemas.microsoft.com/office/drawing/2014/main" id="{3AFFADBA-1433-3504-CAEA-D67F80C8CF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37156" y="3987194"/>
              <a:ext cx="58169" cy="538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0" name="Straight Connector 1169">
              <a:extLst>
                <a:ext uri="{FF2B5EF4-FFF2-40B4-BE49-F238E27FC236}">
                  <a16:creationId xmlns:a16="http://schemas.microsoft.com/office/drawing/2014/main" id="{BF9071C6-B4B0-E1AA-B59C-05B9E5784FCD}"/>
                </a:ext>
              </a:extLst>
            </p:cNvPr>
            <p:cNvCxnSpPr>
              <a:cxnSpLocks/>
            </p:cNvCxnSpPr>
            <p:nvPr/>
          </p:nvCxnSpPr>
          <p:spPr>
            <a:xfrm>
              <a:off x="7394248" y="3987194"/>
              <a:ext cx="50629" cy="538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1" name="Straight Connector 1170">
              <a:extLst>
                <a:ext uri="{FF2B5EF4-FFF2-40B4-BE49-F238E27FC236}">
                  <a16:creationId xmlns:a16="http://schemas.microsoft.com/office/drawing/2014/main" id="{E52AD66B-E17B-9715-6A8C-661D04CA36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44876" y="4014125"/>
              <a:ext cx="30162" cy="269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2" name="Straight Connector 1171">
              <a:extLst>
                <a:ext uri="{FF2B5EF4-FFF2-40B4-BE49-F238E27FC236}">
                  <a16:creationId xmlns:a16="http://schemas.microsoft.com/office/drawing/2014/main" id="{A8EA1878-A612-1453-ADD5-C0546FE166A2}"/>
                </a:ext>
              </a:extLst>
            </p:cNvPr>
            <p:cNvCxnSpPr>
              <a:cxnSpLocks/>
            </p:cNvCxnSpPr>
            <p:nvPr/>
          </p:nvCxnSpPr>
          <p:spPr>
            <a:xfrm>
              <a:off x="7475038" y="4014125"/>
              <a:ext cx="7001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3" name="Straight Connector 1172">
              <a:extLst>
                <a:ext uri="{FF2B5EF4-FFF2-40B4-BE49-F238E27FC236}">
                  <a16:creationId xmlns:a16="http://schemas.microsoft.com/office/drawing/2014/main" id="{D948E797-7AA1-8E16-E4EA-8B373C1F3323}"/>
                </a:ext>
              </a:extLst>
            </p:cNvPr>
            <p:cNvCxnSpPr>
              <a:cxnSpLocks/>
            </p:cNvCxnSpPr>
            <p:nvPr/>
          </p:nvCxnSpPr>
          <p:spPr>
            <a:xfrm>
              <a:off x="7208834" y="4014125"/>
              <a:ext cx="20534" cy="223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4" name="Straight Connector 1173">
              <a:extLst>
                <a:ext uri="{FF2B5EF4-FFF2-40B4-BE49-F238E27FC236}">
                  <a16:creationId xmlns:a16="http://schemas.microsoft.com/office/drawing/2014/main" id="{7C5B4F53-C587-51FF-375A-2B94D9851B4F}"/>
                </a:ext>
              </a:extLst>
            </p:cNvPr>
            <p:cNvCxnSpPr>
              <a:cxnSpLocks/>
            </p:cNvCxnSpPr>
            <p:nvPr/>
          </p:nvCxnSpPr>
          <p:spPr>
            <a:xfrm>
              <a:off x="7130333" y="4014125"/>
              <a:ext cx="7863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5" name="Straight Connector 1174">
              <a:extLst>
                <a:ext uri="{FF2B5EF4-FFF2-40B4-BE49-F238E27FC236}">
                  <a16:creationId xmlns:a16="http://schemas.microsoft.com/office/drawing/2014/main" id="{6C93686E-E285-C79B-52A7-7BF381E1D0D4}"/>
                </a:ext>
              </a:extLst>
            </p:cNvPr>
            <p:cNvCxnSpPr>
              <a:cxnSpLocks/>
            </p:cNvCxnSpPr>
            <p:nvPr/>
          </p:nvCxnSpPr>
          <p:spPr>
            <a:xfrm>
              <a:off x="7130333" y="4014125"/>
              <a:ext cx="0" cy="1594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6" name="Straight Connector 1175">
              <a:extLst>
                <a:ext uri="{FF2B5EF4-FFF2-40B4-BE49-F238E27FC236}">
                  <a16:creationId xmlns:a16="http://schemas.microsoft.com/office/drawing/2014/main" id="{94F11114-2634-EE48-F4AF-AAC9B21AEA45}"/>
                </a:ext>
              </a:extLst>
            </p:cNvPr>
            <p:cNvCxnSpPr>
              <a:cxnSpLocks/>
            </p:cNvCxnSpPr>
            <p:nvPr/>
          </p:nvCxnSpPr>
          <p:spPr>
            <a:xfrm>
              <a:off x="7545056" y="4014124"/>
              <a:ext cx="0" cy="1594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7" name="Straight Connector 1176">
              <a:extLst>
                <a:ext uri="{FF2B5EF4-FFF2-40B4-BE49-F238E27FC236}">
                  <a16:creationId xmlns:a16="http://schemas.microsoft.com/office/drawing/2014/main" id="{E0D6B7CC-485D-2891-0EA0-00F42A91F353}"/>
                </a:ext>
              </a:extLst>
            </p:cNvPr>
            <p:cNvCxnSpPr>
              <a:cxnSpLocks/>
            </p:cNvCxnSpPr>
            <p:nvPr/>
          </p:nvCxnSpPr>
          <p:spPr>
            <a:xfrm>
              <a:off x="7545056" y="4096486"/>
              <a:ext cx="9119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81" name="TextBox 1180">
            <a:extLst>
              <a:ext uri="{FF2B5EF4-FFF2-40B4-BE49-F238E27FC236}">
                <a16:creationId xmlns:a16="http://schemas.microsoft.com/office/drawing/2014/main" id="{67100194-FA27-21B7-7007-8D378F51870B}"/>
              </a:ext>
            </a:extLst>
          </p:cNvPr>
          <p:cNvSpPr txBox="1"/>
          <p:nvPr/>
        </p:nvSpPr>
        <p:spPr>
          <a:xfrm>
            <a:off x="2221257" y="3616592"/>
            <a:ext cx="17551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 response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82" name="TextBox 1181">
            <a:extLst>
              <a:ext uri="{FF2B5EF4-FFF2-40B4-BE49-F238E27FC236}">
                <a16:creationId xmlns:a16="http://schemas.microsoft.com/office/drawing/2014/main" id="{9AB780DA-0E21-1E8D-5E21-EB41D5A8546B}"/>
              </a:ext>
            </a:extLst>
          </p:cNvPr>
          <p:cNvSpPr txBox="1"/>
          <p:nvPr/>
        </p:nvSpPr>
        <p:spPr>
          <a:xfrm>
            <a:off x="5488898" y="3660005"/>
            <a:ext cx="22266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Equivalent circuit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85" name="TextBox 1184">
            <a:extLst>
              <a:ext uri="{FF2B5EF4-FFF2-40B4-BE49-F238E27FC236}">
                <a16:creationId xmlns:a16="http://schemas.microsoft.com/office/drawing/2014/main" id="{2C215AD4-CD99-D768-F2FC-DD16F7D7E0BD}"/>
              </a:ext>
            </a:extLst>
          </p:cNvPr>
          <p:cNvSpPr txBox="1"/>
          <p:nvPr/>
        </p:nvSpPr>
        <p:spPr>
          <a:xfrm>
            <a:off x="2221257" y="5318682"/>
            <a:ext cx="17551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Step response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86" name="Oval 1185">
            <a:extLst>
              <a:ext uri="{FF2B5EF4-FFF2-40B4-BE49-F238E27FC236}">
                <a16:creationId xmlns:a16="http://schemas.microsoft.com/office/drawing/2014/main" id="{85A380D5-DE24-6A4E-27F6-D75F489DA297}"/>
              </a:ext>
            </a:extLst>
          </p:cNvPr>
          <p:cNvSpPr/>
          <p:nvPr/>
        </p:nvSpPr>
        <p:spPr>
          <a:xfrm>
            <a:off x="6905917" y="429056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7" name="Oval 1186">
            <a:extLst>
              <a:ext uri="{FF2B5EF4-FFF2-40B4-BE49-F238E27FC236}">
                <a16:creationId xmlns:a16="http://schemas.microsoft.com/office/drawing/2014/main" id="{B538B8C5-42D2-3EEF-5A06-CC347C42CC09}"/>
              </a:ext>
            </a:extLst>
          </p:cNvPr>
          <p:cNvSpPr/>
          <p:nvPr/>
        </p:nvSpPr>
        <p:spPr>
          <a:xfrm>
            <a:off x="6979943" y="429056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8" name="Oval 1187">
            <a:extLst>
              <a:ext uri="{FF2B5EF4-FFF2-40B4-BE49-F238E27FC236}">
                <a16:creationId xmlns:a16="http://schemas.microsoft.com/office/drawing/2014/main" id="{C4681779-3AB0-6B00-4956-DB566C493315}"/>
              </a:ext>
            </a:extLst>
          </p:cNvPr>
          <p:cNvSpPr/>
          <p:nvPr/>
        </p:nvSpPr>
        <p:spPr>
          <a:xfrm>
            <a:off x="7057455" y="429056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93" name="Group 1192">
            <a:extLst>
              <a:ext uri="{FF2B5EF4-FFF2-40B4-BE49-F238E27FC236}">
                <a16:creationId xmlns:a16="http://schemas.microsoft.com/office/drawing/2014/main" id="{2F9DC003-7107-BCD8-3B37-D1555C864E61}"/>
              </a:ext>
            </a:extLst>
          </p:cNvPr>
          <p:cNvGrpSpPr/>
          <p:nvPr/>
        </p:nvGrpSpPr>
        <p:grpSpPr>
          <a:xfrm>
            <a:off x="7657559" y="5916344"/>
            <a:ext cx="197257" cy="45719"/>
            <a:chOff x="7058317" y="4442962"/>
            <a:chExt cx="197257" cy="45719"/>
          </a:xfrm>
        </p:grpSpPr>
        <p:sp>
          <p:nvSpPr>
            <p:cNvPr id="1190" name="Oval 1189">
              <a:extLst>
                <a:ext uri="{FF2B5EF4-FFF2-40B4-BE49-F238E27FC236}">
                  <a16:creationId xmlns:a16="http://schemas.microsoft.com/office/drawing/2014/main" id="{DB02C3F3-5A46-528B-C939-B48BC4B56651}"/>
                </a:ext>
              </a:extLst>
            </p:cNvPr>
            <p:cNvSpPr/>
            <p:nvPr/>
          </p:nvSpPr>
          <p:spPr>
            <a:xfrm>
              <a:off x="7058317" y="4442962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1" name="Oval 1190">
              <a:extLst>
                <a:ext uri="{FF2B5EF4-FFF2-40B4-BE49-F238E27FC236}">
                  <a16:creationId xmlns:a16="http://schemas.microsoft.com/office/drawing/2014/main" id="{B8259E26-7E0B-6890-E3F7-EA0E687F74A7}"/>
                </a:ext>
              </a:extLst>
            </p:cNvPr>
            <p:cNvSpPr/>
            <p:nvPr/>
          </p:nvSpPr>
          <p:spPr>
            <a:xfrm>
              <a:off x="7132343" y="4442962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2" name="Oval 1191">
              <a:extLst>
                <a:ext uri="{FF2B5EF4-FFF2-40B4-BE49-F238E27FC236}">
                  <a16:creationId xmlns:a16="http://schemas.microsoft.com/office/drawing/2014/main" id="{CFD42B33-2DD4-CEA4-4406-52F9AC2D05B8}"/>
                </a:ext>
              </a:extLst>
            </p:cNvPr>
            <p:cNvSpPr/>
            <p:nvPr/>
          </p:nvSpPr>
          <p:spPr>
            <a:xfrm>
              <a:off x="7209855" y="4442962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94" name="TextBox 1193">
            <a:extLst>
              <a:ext uri="{FF2B5EF4-FFF2-40B4-BE49-F238E27FC236}">
                <a16:creationId xmlns:a16="http://schemas.microsoft.com/office/drawing/2014/main" id="{5E3EFE02-F035-7060-CF7D-8B8F216C83CE}"/>
              </a:ext>
            </a:extLst>
          </p:cNvPr>
          <p:cNvSpPr txBox="1"/>
          <p:nvPr/>
        </p:nvSpPr>
        <p:spPr>
          <a:xfrm>
            <a:off x="5672339" y="5304475"/>
            <a:ext cx="22266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Equivalent circuit</a:t>
            </a:r>
            <a:endParaRPr lang="en-US" sz="1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95" name="TextBox 1194">
                <a:extLst>
                  <a:ext uri="{FF2B5EF4-FFF2-40B4-BE49-F238E27FC236}">
                    <a16:creationId xmlns:a16="http://schemas.microsoft.com/office/drawing/2014/main" id="{A31A798B-C62A-92A0-2968-1C5E173BACF5}"/>
                  </a:ext>
                </a:extLst>
              </p:cNvPr>
              <p:cNvSpPr txBox="1"/>
              <p:nvPr/>
            </p:nvSpPr>
            <p:spPr>
              <a:xfrm>
                <a:off x="5367748" y="4526021"/>
                <a:ext cx="30247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4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95" name="TextBox 1194">
                <a:extLst>
                  <a:ext uri="{FF2B5EF4-FFF2-40B4-BE49-F238E27FC236}">
                    <a16:creationId xmlns:a16="http://schemas.microsoft.com/office/drawing/2014/main" id="{A31A798B-C62A-92A0-2968-1C5E173BAC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7748" y="4526021"/>
                <a:ext cx="302471" cy="30777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6" name="TextBox 1195">
                <a:extLst>
                  <a:ext uri="{FF2B5EF4-FFF2-40B4-BE49-F238E27FC236}">
                    <a16:creationId xmlns:a16="http://schemas.microsoft.com/office/drawing/2014/main" id="{E451E3DC-4F76-A0AF-6953-B7D283C31E57}"/>
                  </a:ext>
                </a:extLst>
              </p:cNvPr>
              <p:cNvSpPr txBox="1"/>
              <p:nvPr/>
            </p:nvSpPr>
            <p:spPr>
              <a:xfrm>
                <a:off x="6207799" y="4527736"/>
                <a:ext cx="30247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96" name="TextBox 1195">
                <a:extLst>
                  <a:ext uri="{FF2B5EF4-FFF2-40B4-BE49-F238E27FC236}">
                    <a16:creationId xmlns:a16="http://schemas.microsoft.com/office/drawing/2014/main" id="{E451E3DC-4F76-A0AF-6953-B7D283C31E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07799" y="4527736"/>
                <a:ext cx="302471" cy="30777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7" name="TextBox 1196">
                <a:extLst>
                  <a:ext uri="{FF2B5EF4-FFF2-40B4-BE49-F238E27FC236}">
                    <a16:creationId xmlns:a16="http://schemas.microsoft.com/office/drawing/2014/main" id="{DB272EEB-36CF-209F-540C-76AF9A8CFC48}"/>
                  </a:ext>
                </a:extLst>
              </p:cNvPr>
              <p:cNvSpPr txBox="1"/>
              <p:nvPr/>
            </p:nvSpPr>
            <p:spPr>
              <a:xfrm>
                <a:off x="7481878" y="4521271"/>
                <a:ext cx="30247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97" name="TextBox 1196">
                <a:extLst>
                  <a:ext uri="{FF2B5EF4-FFF2-40B4-BE49-F238E27FC236}">
                    <a16:creationId xmlns:a16="http://schemas.microsoft.com/office/drawing/2014/main" id="{DB272EEB-36CF-209F-540C-76AF9A8CFC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81878" y="4521271"/>
                <a:ext cx="302471" cy="30777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98" name="Left Brace 1197">
            <a:extLst>
              <a:ext uri="{FF2B5EF4-FFF2-40B4-BE49-F238E27FC236}">
                <a16:creationId xmlns:a16="http://schemas.microsoft.com/office/drawing/2014/main" id="{F0FFC8C5-1F8F-952C-203D-36332E1388AC}"/>
              </a:ext>
            </a:extLst>
          </p:cNvPr>
          <p:cNvSpPr/>
          <p:nvPr/>
        </p:nvSpPr>
        <p:spPr>
          <a:xfrm rot="16200000">
            <a:off x="7726131" y="5946094"/>
            <a:ext cx="87275" cy="309622"/>
          </a:xfrm>
          <a:prstGeom prst="leftBrace">
            <a:avLst>
              <a:gd name="adj1" fmla="val 8333"/>
              <a:gd name="adj2" fmla="val 4932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99" name="TextBox 1198">
                <a:extLst>
                  <a:ext uri="{FF2B5EF4-FFF2-40B4-BE49-F238E27FC236}">
                    <a16:creationId xmlns:a16="http://schemas.microsoft.com/office/drawing/2014/main" id="{BE719854-1D35-B0A9-EA21-97B9C32A88E1}"/>
                  </a:ext>
                </a:extLst>
              </p:cNvPr>
              <p:cNvSpPr txBox="1"/>
              <p:nvPr/>
            </p:nvSpPr>
            <p:spPr>
              <a:xfrm>
                <a:off x="7215553" y="6195135"/>
                <a:ext cx="113759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1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=∞</m:t>
                      </m:r>
                    </m:oMath>
                  </m:oMathPara>
                </a14:m>
                <a:endParaRPr lang="en-US" sz="14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99" name="TextBox 1198">
                <a:extLst>
                  <a:ext uri="{FF2B5EF4-FFF2-40B4-BE49-F238E27FC236}">
                    <a16:creationId xmlns:a16="http://schemas.microsoft.com/office/drawing/2014/main" id="{BE719854-1D35-B0A9-EA21-97B9C32A8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5553" y="6195135"/>
                <a:ext cx="1137592" cy="30777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00" name="Arrow: Down 1199">
            <a:extLst>
              <a:ext uri="{FF2B5EF4-FFF2-40B4-BE49-F238E27FC236}">
                <a16:creationId xmlns:a16="http://schemas.microsoft.com/office/drawing/2014/main" id="{33F777E2-C204-18F8-85C7-99019117FFE0}"/>
              </a:ext>
            </a:extLst>
          </p:cNvPr>
          <p:cNvSpPr/>
          <p:nvPr/>
        </p:nvSpPr>
        <p:spPr>
          <a:xfrm>
            <a:off x="671977" y="1251033"/>
            <a:ext cx="267258" cy="5224689"/>
          </a:xfrm>
          <a:prstGeom prst="downArrow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Arrow Connector 1201">
            <a:extLst>
              <a:ext uri="{FF2B5EF4-FFF2-40B4-BE49-F238E27FC236}">
                <a16:creationId xmlns:a16="http://schemas.microsoft.com/office/drawing/2014/main" id="{0DF7747B-0B10-9F1C-E651-52C808316C8C}"/>
              </a:ext>
            </a:extLst>
          </p:cNvPr>
          <p:cNvCxnSpPr>
            <a:cxnSpLocks/>
            <a:stCxn id="1205" idx="1"/>
          </p:cNvCxnSpPr>
          <p:nvPr/>
        </p:nvCxnSpPr>
        <p:spPr>
          <a:xfrm flipH="1">
            <a:off x="8678700" y="5478466"/>
            <a:ext cx="501963" cy="222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05" name="TextBox 1204">
                <a:extLst>
                  <a:ext uri="{FF2B5EF4-FFF2-40B4-BE49-F238E27FC236}">
                    <a16:creationId xmlns:a16="http://schemas.microsoft.com/office/drawing/2014/main" id="{9E0B98E5-C181-8DB2-E5EA-1488CE58B4E2}"/>
                  </a:ext>
                </a:extLst>
              </p:cNvPr>
              <p:cNvSpPr txBox="1"/>
              <p:nvPr/>
            </p:nvSpPr>
            <p:spPr>
              <a:xfrm>
                <a:off x="9180663" y="4721752"/>
                <a:ext cx="2428875" cy="1513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Using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panose="02040503050406030204" pitchFamily="18" charset="0"/>
                                <a:cs typeface="Helvetica" panose="020B0604020202020204" pitchFamily="34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Helvetica" panose="020B0604020202020204" pitchFamily="34" charset="0"/>
                              </a:rPr>
                              <m:t>𝑇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, solve for the continuous Tau Intensity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𝑅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𝜏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using the method shown in [4].</a:t>
                </a:r>
              </a:p>
            </p:txBody>
          </p:sp>
        </mc:Choice>
        <mc:Fallback xmlns="">
          <p:sp>
            <p:nvSpPr>
              <p:cNvPr id="1205" name="TextBox 1204">
                <a:extLst>
                  <a:ext uri="{FF2B5EF4-FFF2-40B4-BE49-F238E27FC236}">
                    <a16:creationId xmlns:a16="http://schemas.microsoft.com/office/drawing/2014/main" id="{9E0B98E5-C181-8DB2-E5EA-1488CE58B4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0663" y="4721752"/>
                <a:ext cx="2428875" cy="1513428"/>
              </a:xfrm>
              <a:prstGeom prst="rect">
                <a:avLst/>
              </a:prstGeom>
              <a:blipFill>
                <a:blip r:embed="rId11"/>
                <a:stretch>
                  <a:fillRect l="-2010" t="-1613" r="-251" b="-56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09" name="TextBox 1208">
                <a:extLst>
                  <a:ext uri="{FF2B5EF4-FFF2-40B4-BE49-F238E27FC236}">
                    <a16:creationId xmlns:a16="http://schemas.microsoft.com/office/drawing/2014/main" id="{0FA3A31C-C953-BFBC-FA54-46073E52570A}"/>
                  </a:ext>
                </a:extLst>
              </p:cNvPr>
              <p:cNvSpPr txBox="1"/>
              <p:nvPr/>
            </p:nvSpPr>
            <p:spPr>
              <a:xfrm>
                <a:off x="4952376" y="2783343"/>
                <a:ext cx="15499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𝑅𝐶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09" name="TextBox 1208">
                <a:extLst>
                  <a:ext uri="{FF2B5EF4-FFF2-40B4-BE49-F238E27FC236}">
                    <a16:creationId xmlns:a16="http://schemas.microsoft.com/office/drawing/2014/main" id="{0FA3A31C-C953-BFBC-FA54-46073E5257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2376" y="2783343"/>
                <a:ext cx="1549960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4652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BC6BA-2D92-8E8E-03E6-9FFA5B4D1439}"/>
              </a:ext>
            </a:extLst>
          </p:cNvPr>
          <p:cNvSpPr/>
          <p:nvPr/>
        </p:nvSpPr>
        <p:spPr>
          <a:xfrm>
            <a:off x="0" y="290286"/>
            <a:ext cx="6590393" cy="609600"/>
          </a:xfrm>
          <a:prstGeom prst="rect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4956472-A962-668E-D3EB-34926ECAD514}"/>
              </a:ext>
            </a:extLst>
          </p:cNvPr>
          <p:cNvSpPr/>
          <p:nvPr/>
        </p:nvSpPr>
        <p:spPr>
          <a:xfrm>
            <a:off x="6590393" y="290286"/>
            <a:ext cx="674914" cy="609600"/>
          </a:xfrm>
          <a:prstGeom prst="rtTriangle">
            <a:avLst/>
          </a:prstGeom>
          <a:solidFill>
            <a:srgbClr val="9E1B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878A-6CBA-F365-1588-20B6B373D51F}"/>
              </a:ext>
            </a:extLst>
          </p:cNvPr>
          <p:cNvSpPr txBox="1"/>
          <p:nvPr/>
        </p:nvSpPr>
        <p:spPr>
          <a:xfrm>
            <a:off x="258761" y="379642"/>
            <a:ext cx="70065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Postprocessing: Tau Peak Identification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297464-512C-051B-9AB8-079BF97503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05" t="13280" r="5355" b="6582"/>
          <a:stretch/>
        </p:blipFill>
        <p:spPr>
          <a:xfrm>
            <a:off x="4532283" y="1078599"/>
            <a:ext cx="6889807" cy="525442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E6218D0-06E9-15DC-E597-9D50EF03024A}"/>
              </a:ext>
            </a:extLst>
          </p:cNvPr>
          <p:cNvSpPr txBox="1"/>
          <p:nvPr/>
        </p:nvSpPr>
        <p:spPr>
          <a:xfrm>
            <a:off x="5784847" y="6373238"/>
            <a:ext cx="4699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Fig 8. Plot of Tau Intensity vs time, with peaks identified.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ECFB32-6681-6B7A-2B6E-4A6299292F62}"/>
              </a:ext>
            </a:extLst>
          </p:cNvPr>
          <p:cNvSpPr txBox="1"/>
          <p:nvPr/>
        </p:nvSpPr>
        <p:spPr>
          <a:xfrm>
            <a:off x="525460" y="1301787"/>
            <a:ext cx="3355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Purpose of Tau Intensity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319339-CB37-0F79-1D8B-F4151185E727}"/>
              </a:ext>
            </a:extLst>
          </p:cNvPr>
          <p:cNvSpPr txBox="1"/>
          <p:nvPr/>
        </p:nvSpPr>
        <p:spPr>
          <a:xfrm>
            <a:off x="947285" y="1963923"/>
            <a:ext cx="317704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Peaks of the tau intensity plot correspond to high R and low C relative to the surrounding region</a:t>
            </a: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The first tau peak (1.12 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ms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) corresponds to the first material junction from the chip to the solder layer</a:t>
            </a: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Thus, measuring 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Zth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at ~1.12 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ms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should give more accurate measurements than in steady-state</a:t>
            </a:r>
          </a:p>
        </p:txBody>
      </p:sp>
    </p:spTree>
    <p:extLst>
      <p:ext uri="{BB962C8B-B14F-4D97-AF65-F5344CB8AC3E}">
        <p14:creationId xmlns:p14="http://schemas.microsoft.com/office/powerpoint/2010/main" val="2391021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7160</TotalTime>
  <Words>1354</Words>
  <Application>Microsoft Office PowerPoint</Application>
  <PresentationFormat>Widescreen</PresentationFormat>
  <Paragraphs>166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Baskerville Old Face</vt:lpstr>
      <vt:lpstr>Cambria Math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Carlson</dc:creator>
  <cp:lastModifiedBy>Nathan Carlson</cp:lastModifiedBy>
  <cp:revision>11</cp:revision>
  <dcterms:created xsi:type="dcterms:W3CDTF">2024-09-12T22:17:46Z</dcterms:created>
  <dcterms:modified xsi:type="dcterms:W3CDTF">2024-09-18T20:41:28Z</dcterms:modified>
</cp:coreProperties>
</file>

<file path=docProps/thumbnail.jpeg>
</file>